
<file path=[Content_Types].xml><?xml version="1.0" encoding="utf-8"?>
<Types xmlns="http://schemas.openxmlformats.org/package/2006/content-types">
  <Default Extension="png" ContentType="image/png"/>
  <Default Extension="mpeg" ContentType="video/mpe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48"/>
  </p:notesMasterIdLst>
  <p:handoutMasterIdLst>
    <p:handoutMasterId r:id="rId149"/>
  </p:handoutMasterIdLst>
  <p:sldIdLst>
    <p:sldId id="256" r:id="rId2"/>
    <p:sldId id="397" r:id="rId3"/>
    <p:sldId id="831" r:id="rId4"/>
    <p:sldId id="398" r:id="rId5"/>
    <p:sldId id="399" r:id="rId6"/>
    <p:sldId id="401" r:id="rId7"/>
    <p:sldId id="402" r:id="rId8"/>
    <p:sldId id="403" r:id="rId9"/>
    <p:sldId id="547" r:id="rId10"/>
    <p:sldId id="599" r:id="rId11"/>
    <p:sldId id="561" r:id="rId12"/>
    <p:sldId id="551" r:id="rId13"/>
    <p:sldId id="404" r:id="rId14"/>
    <p:sldId id="550" r:id="rId15"/>
    <p:sldId id="407" r:id="rId16"/>
    <p:sldId id="408" r:id="rId17"/>
    <p:sldId id="562" r:id="rId18"/>
    <p:sldId id="567" r:id="rId19"/>
    <p:sldId id="568" r:id="rId20"/>
    <p:sldId id="410" r:id="rId21"/>
    <p:sldId id="570" r:id="rId22"/>
    <p:sldId id="411" r:id="rId23"/>
    <p:sldId id="412" r:id="rId24"/>
    <p:sldId id="413" r:id="rId25"/>
    <p:sldId id="535" r:id="rId26"/>
    <p:sldId id="400" r:id="rId27"/>
    <p:sldId id="414" r:id="rId28"/>
    <p:sldId id="544" r:id="rId29"/>
    <p:sldId id="416" r:id="rId30"/>
    <p:sldId id="536" r:id="rId31"/>
    <p:sldId id="643" r:id="rId32"/>
    <p:sldId id="641" r:id="rId33"/>
    <p:sldId id="833" r:id="rId34"/>
    <p:sldId id="822" r:id="rId35"/>
    <p:sldId id="838" r:id="rId36"/>
    <p:sldId id="839" r:id="rId37"/>
    <p:sldId id="841" r:id="rId38"/>
    <p:sldId id="842" r:id="rId39"/>
    <p:sldId id="837" r:id="rId40"/>
    <p:sldId id="843" r:id="rId41"/>
    <p:sldId id="844" r:id="rId42"/>
    <p:sldId id="840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9" r:id="rId55"/>
    <p:sldId id="430" r:id="rId56"/>
    <p:sldId id="428" r:id="rId57"/>
    <p:sldId id="431" r:id="rId58"/>
    <p:sldId id="432" r:id="rId59"/>
    <p:sldId id="433" r:id="rId60"/>
    <p:sldId id="436" r:id="rId61"/>
    <p:sldId id="434" r:id="rId62"/>
    <p:sldId id="537" r:id="rId63"/>
    <p:sldId id="437" r:id="rId64"/>
    <p:sldId id="751" r:id="rId65"/>
    <p:sldId id="752" r:id="rId66"/>
    <p:sldId id="754" r:id="rId67"/>
    <p:sldId id="750" r:id="rId68"/>
    <p:sldId id="753" r:id="rId69"/>
    <p:sldId id="756" r:id="rId70"/>
    <p:sldId id="755" r:id="rId71"/>
    <p:sldId id="757" r:id="rId72"/>
    <p:sldId id="758" r:id="rId73"/>
    <p:sldId id="438" r:id="rId74"/>
    <p:sldId id="439" r:id="rId75"/>
    <p:sldId id="440" r:id="rId76"/>
    <p:sldId id="441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538" r:id="rId86"/>
    <p:sldId id="453" r:id="rId87"/>
    <p:sldId id="454" r:id="rId88"/>
    <p:sldId id="830" r:id="rId89"/>
    <p:sldId id="455" r:id="rId90"/>
    <p:sldId id="456" r:id="rId91"/>
    <p:sldId id="457" r:id="rId92"/>
    <p:sldId id="458" r:id="rId93"/>
    <p:sldId id="460" r:id="rId94"/>
    <p:sldId id="461" r:id="rId95"/>
    <p:sldId id="647" r:id="rId96"/>
    <p:sldId id="462" r:id="rId97"/>
    <p:sldId id="463" r:id="rId98"/>
    <p:sldId id="650" r:id="rId99"/>
    <p:sldId id="464" r:id="rId100"/>
    <p:sldId id="651" r:id="rId101"/>
    <p:sldId id="832" r:id="rId102"/>
    <p:sldId id="465" r:id="rId103"/>
    <p:sldId id="466" r:id="rId104"/>
    <p:sldId id="467" r:id="rId105"/>
    <p:sldId id="468" r:id="rId106"/>
    <p:sldId id="656" r:id="rId107"/>
    <p:sldId id="543" r:id="rId108"/>
    <p:sldId id="652" r:id="rId109"/>
    <p:sldId id="655" r:id="rId110"/>
    <p:sldId id="657" r:id="rId111"/>
    <p:sldId id="658" r:id="rId112"/>
    <p:sldId id="659" r:id="rId113"/>
    <p:sldId id="660" r:id="rId114"/>
    <p:sldId id="661" r:id="rId115"/>
    <p:sldId id="649" r:id="rId116"/>
    <p:sldId id="471" r:id="rId117"/>
    <p:sldId id="472" r:id="rId118"/>
    <p:sldId id="473" r:id="rId119"/>
    <p:sldId id="474" r:id="rId120"/>
    <p:sldId id="476" r:id="rId121"/>
    <p:sldId id="591" r:id="rId122"/>
    <p:sldId id="477" r:id="rId123"/>
    <p:sldId id="478" r:id="rId124"/>
    <p:sldId id="592" r:id="rId125"/>
    <p:sldId id="597" r:id="rId126"/>
    <p:sldId id="479" r:id="rId127"/>
    <p:sldId id="595" r:id="rId128"/>
    <p:sldId id="480" r:id="rId129"/>
    <p:sldId id="481" r:id="rId130"/>
    <p:sldId id="482" r:id="rId131"/>
    <p:sldId id="483" r:id="rId132"/>
    <p:sldId id="486" r:id="rId133"/>
    <p:sldId id="487" r:id="rId134"/>
    <p:sldId id="636" r:id="rId135"/>
    <p:sldId id="637" r:id="rId136"/>
    <p:sldId id="488" r:id="rId137"/>
    <p:sldId id="638" r:id="rId138"/>
    <p:sldId id="489" r:id="rId139"/>
    <p:sldId id="490" r:id="rId140"/>
    <p:sldId id="726" r:id="rId141"/>
    <p:sldId id="491" r:id="rId142"/>
    <p:sldId id="493" r:id="rId143"/>
    <p:sldId id="836" r:id="rId144"/>
    <p:sldId id="827" r:id="rId145"/>
    <p:sldId id="829" r:id="rId146"/>
    <p:sldId id="825" r:id="rId147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1D8DB0"/>
    <a:srgbClr val="116E8A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56" autoAdjust="0"/>
  </p:normalViewPr>
  <p:slideViewPr>
    <p:cSldViewPr snapToObjects="1" showGuides="1">
      <p:cViewPr varScale="1">
        <p:scale>
          <a:sx n="85" d="100"/>
          <a:sy n="85" d="100"/>
        </p:scale>
        <p:origin x="894" y="15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8" d="100"/>
          <a:sy n="68" d="100"/>
        </p:scale>
        <p:origin x="3101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17/10/2019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17/10/2019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6E904-3279-4C1E-8C96-F499A191F259}" type="slidenum">
              <a:rPr lang="en-GB" altLang="nl-BE"/>
              <a:pPr/>
              <a:t>10</a:t>
            </a:fld>
            <a:endParaRPr lang="en-GB" altLang="nl-BE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2241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7395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46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24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22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173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2755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35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1003320" y="5020560"/>
            <a:ext cx="4480920" cy="4054680"/>
          </a:xfrm>
        </p:spPr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964371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9899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05560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1003320" y="5020560"/>
            <a:ext cx="4480920" cy="4054680"/>
          </a:xfrm>
        </p:spPr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24187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1003320" y="5020560"/>
            <a:ext cx="4480920" cy="4054680"/>
          </a:xfrm>
        </p:spPr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182083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480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7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7F0C72-1D9C-44A7-A592-B8B0FB0A67E7}" type="slidenum">
              <a:rPr lang="en-US" altLang="nl-BE"/>
              <a:pPr/>
              <a:t>12</a:t>
            </a:fld>
            <a:endParaRPr lang="en-US" altLang="nl-BE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28592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5827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7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4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1003320" y="5020560"/>
            <a:ext cx="4480920" cy="4054680"/>
          </a:xfrm>
        </p:spPr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64205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717440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87337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82741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685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8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24259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13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2528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88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23235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1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5B24A-332F-4237-8263-AF9B3DB6BD9D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392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solidFill>
            <a:schemeClr val="accent1"/>
          </a:solidFill>
        </p:spPr>
      </p:sp>
      <p:sp>
        <p:nvSpPr>
          <p:cNvPr id="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720" y="4715640"/>
            <a:ext cx="5335920" cy="4468320"/>
          </a:xfrm>
        </p:spPr>
        <p:txBody>
          <a:bodyPr lIns="0" tIns="0" rIns="0" bIns="0">
            <a:spAutoFit/>
          </a:bodyPr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26155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3040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1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89443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8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90467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4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96611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97635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1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97635" name="Tijdelijke aanduiding voor notities 2"/>
          <p:cNvSpPr txBox="1">
            <a:spLocks noGrp="1"/>
          </p:cNvSpPr>
          <p:nvPr>
            <p:ph type="body" sz="quarter" idx="1"/>
          </p:nvPr>
        </p:nvSpPr>
        <p:spPr>
          <a:xfrm>
            <a:off x="666598" y="4715629"/>
            <a:ext cx="5335893" cy="276999"/>
          </a:xfrm>
          <a:ln/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  <a:buSzPct val="45000"/>
              <a:buFont typeface="StarSymbol"/>
              <a:buChar char="●"/>
            </a:pPr>
            <a:endParaRPr smtClean="0">
              <a:solidFill>
                <a:srgbClr val="000000"/>
              </a:solidFill>
              <a:latin typeface="Bitstream Vera Serif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8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BF9-BE81-4DBB-A705-1E77137F5832}" type="datetime1">
              <a:rPr lang="nl-BE" smtClean="0"/>
              <a:t>17/10/2019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008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2290-0477-46BB-87A2-28AB474124F3}" type="datetime1">
              <a:rPr lang="nl-BE" smtClean="0"/>
              <a:t>17/10/2019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172400" y="6048000"/>
            <a:ext cx="936000" cy="288000"/>
          </a:xfrm>
        </p:spPr>
        <p:txBody>
          <a:bodyPr/>
          <a:lstStyle>
            <a:lvl1pPr>
              <a:defRPr sz="1200"/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D64-6155-4769-AF26-79FDDAF95138}" type="datetime1">
              <a:rPr lang="nl-BE" smtClean="0"/>
              <a:t>17/10/2019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0D3A-57C8-4BB6-BAF6-0910372DB0C4}" type="datetime1">
              <a:rPr lang="nl-BE" smtClean="0"/>
              <a:t>17/10/2019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60510-3D33-4A31-87A2-7419302BEFB2}" type="datetime1">
              <a:rPr lang="nl-BE" smtClean="0"/>
              <a:t>17/10/2019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39BF-7F14-4E86-9A7D-70EDB4DFBD5E}" type="datetime1">
              <a:rPr lang="nl-BE" smtClean="0"/>
              <a:t>17/10/2019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23E0-C61A-488E-A904-C10C2EE8BB5B}" type="datetime1">
              <a:rPr lang="nl-BE" smtClean="0"/>
              <a:t>17/10/2019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44550B11-E8D9-4B11-9984-F070AA263B19}" type="datetime1">
              <a:rPr lang="nl-BE" smtClean="0"/>
              <a:t>17/10/2019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A2AAE9-1AD1-47EB-91FA-4BD8E37F2074}" type="datetime1">
              <a:rPr lang="nl-BE" smtClean="0"/>
              <a:t>17/10/2019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208000" y="6101999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eekstuff.com/2009/03/15-practical-unix-grep-command-exampl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linux/introduction-using-diff-and-patch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geekstuff.com/2010/04/unix-tar-command-examples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strowatch.com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thegeekstuff.com/2010/01/15-practical-unix-linux-top-command-examples/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training" TargetMode="External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File%20Commands.xls" TargetMode="Externa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.bin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hname.com/fh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geekstuff.com/2009/07/linux-ls-command-examples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command.org/tlcl.php" TargetMode="External"/><Relationship Id="rId2" Type="http://schemas.openxmlformats.org/officeDocument/2006/relationships/hyperlink" Target="http://dontfearthecommandline.blogspo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tlin.com/doc/legacy/command-line/unix_linux_introduction.pdf" TargetMode="External"/><Relationship Id="rId4" Type="http://schemas.openxmlformats.org/officeDocument/2006/relationships/hyperlink" Target="http://www.oreilly.com/programming/free/ten-steps-to-linux-survival.csp?download=yes&amp;order=1274753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ldp.org/" TargetMode="External"/><Relationship Id="rId2" Type="http://schemas.openxmlformats.org/officeDocument/2006/relationships/hyperlink" Target="http://www.howtogeek.com/tag/linux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uxjournal.com/" TargetMode="External"/><Relationship Id="rId4" Type="http://schemas.openxmlformats.org/officeDocument/2006/relationships/hyperlink" Target="http://www.lwn.net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hyperlink" Target="http://www.vmware.com/products/play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suse.org/" TargetMode="External"/><Relationship Id="rId5" Type="http://schemas.openxmlformats.org/officeDocument/2006/relationships/hyperlink" Target="https://www.centos.org/" TargetMode="External"/><Relationship Id="rId4" Type="http://schemas.openxmlformats.org/officeDocument/2006/relationships/hyperlink" Target="http://www.ubuntu.com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eekstuff.com/2009/07/top-5-best-linux-text-editor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d/d2/Learning_the_vi_Editor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vim.org/pub/vim/doc/book/vimbook-OPL.pdf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09704" y="2629732"/>
            <a:ext cx="4644352" cy="836944"/>
          </a:xfrm>
        </p:spPr>
        <p:txBody>
          <a:bodyPr/>
          <a:lstStyle/>
          <a:p>
            <a:r>
              <a:rPr lang="nl-BE" sz="4200" dirty="0" smtClean="0"/>
              <a:t>Linux</a:t>
            </a:r>
            <a:r>
              <a:rPr lang="pl-PL" sz="4200" dirty="0" smtClean="0"/>
              <a:t> - </a:t>
            </a:r>
            <a:r>
              <a:rPr lang="pl-PL" sz="4200" dirty="0" err="1" smtClean="0"/>
              <a:t>introduction</a:t>
            </a:r>
            <a:endParaRPr lang="nl-BE" sz="4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096000" y="3783434"/>
            <a:ext cx="4500336" cy="1080000"/>
          </a:xfrm>
        </p:spPr>
        <p:txBody>
          <a:bodyPr/>
          <a:lstStyle/>
          <a:p>
            <a:r>
              <a:rPr lang="pl-PL" dirty="0"/>
              <a:t>Mag </a:t>
            </a:r>
            <a:r>
              <a:rPr lang="pl-PL" dirty="0" smtClean="0"/>
              <a:t>Selwa</a:t>
            </a:r>
            <a:endParaRPr lang="pl-PL" dirty="0"/>
          </a:p>
          <a:p>
            <a:endParaRPr lang="pl-PL" dirty="0" smtClean="0"/>
          </a:p>
          <a:p>
            <a:r>
              <a:rPr lang="pl-PL" dirty="0" smtClean="0"/>
              <a:t>ICTS Leuven</a:t>
            </a:r>
            <a:endParaRPr lang="nl-BE" dirty="0"/>
          </a:p>
        </p:txBody>
      </p:sp>
      <p:grpSp>
        <p:nvGrpSpPr>
          <p:cNvPr id="4" name="Group 14"/>
          <p:cNvGrpSpPr/>
          <p:nvPr/>
        </p:nvGrpSpPr>
        <p:grpSpPr>
          <a:xfrm>
            <a:off x="2339752" y="260648"/>
            <a:ext cx="1584176" cy="821425"/>
            <a:chOff x="2987824" y="764704"/>
            <a:chExt cx="1944216" cy="1008112"/>
          </a:xfrm>
        </p:grpSpPr>
        <p:sp>
          <p:nvSpPr>
            <p:cNvPr id="5" name="Rectangle 15"/>
            <p:cNvSpPr/>
            <p:nvPr/>
          </p:nvSpPr>
          <p:spPr>
            <a:xfrm>
              <a:off x="2987824" y="764704"/>
              <a:ext cx="1944216" cy="1008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nl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BE"/>
            </a:p>
          </p:txBody>
        </p:sp>
        <p:pic>
          <p:nvPicPr>
            <p:cNvPr id="6" name="Picture 27" descr="ogo universiteit hasse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307" y="838648"/>
              <a:ext cx="1805058" cy="83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8" descr="http://clipartist.net/links/clipartist.net/tux_enhanced_penguin-555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0624"/>
            <a:ext cx="1548764" cy="171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6453336"/>
            <a:ext cx="2771800" cy="4046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dirty="0">
                <a:solidFill>
                  <a:schemeClr val="bg1"/>
                </a:solidFill>
              </a:rPr>
              <a:t>3</a:t>
            </a:r>
            <a:r>
              <a:rPr lang="en-US" altLang="en-US" dirty="0" smtClean="0">
                <a:solidFill>
                  <a:schemeClr val="bg1"/>
                </a:solidFill>
              </a:rPr>
              <a:t> October 2019</a:t>
            </a:r>
            <a:endParaRPr lang="nl-NL" alt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1206415"/>
            <a:ext cx="6244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</a:rPr>
              <a:t>https://hpcleuven.github.io/Linux-intro/</a:t>
            </a:r>
            <a:endParaRPr lang="nl-BE" sz="28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52" y="3573016"/>
            <a:ext cx="3306654" cy="330665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23928" y="-167610"/>
            <a:ext cx="4459233" cy="1249683"/>
            <a:chOff x="4788024" y="-21230"/>
            <a:chExt cx="4459233" cy="1249683"/>
          </a:xfrm>
        </p:grpSpPr>
        <p:sp>
          <p:nvSpPr>
            <p:cNvPr id="12" name="Rectangle 11"/>
            <p:cNvSpPr/>
            <p:nvPr/>
          </p:nvSpPr>
          <p:spPr>
            <a:xfrm>
              <a:off x="4788024" y="-1"/>
              <a:ext cx="4385137" cy="122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-21230"/>
              <a:ext cx="4459233" cy="1249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4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jdelijke aanduiding voor dianummer 59"/>
          <p:cNvSpPr>
            <a:spLocks noGrp="1"/>
          </p:cNvSpPr>
          <p:nvPr>
            <p:ph type="sldNum" sz="quarter" idx="11"/>
          </p:nvPr>
        </p:nvSpPr>
        <p:spPr>
          <a:xfrm>
            <a:off x="8028384" y="6171399"/>
            <a:ext cx="1980000" cy="288000"/>
          </a:xfrm>
        </p:spPr>
        <p:txBody>
          <a:bodyPr/>
          <a:lstStyle/>
          <a:p>
            <a:fld id="{4E1C22BC-7982-4F56-B61B-2AB088DD0EFE}" type="slidenum">
              <a:rPr lang="en-GB" altLang="nl-BE"/>
              <a:pPr/>
              <a:t>10</a:t>
            </a:fld>
            <a:endParaRPr lang="en-GB" altLang="nl-BE"/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Windows and Linux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201646"/>
            <a:ext cx="8229600" cy="2922588"/>
          </a:xfrm>
        </p:spPr>
        <p:txBody>
          <a:bodyPr/>
          <a:lstStyle/>
          <a:p>
            <a:r>
              <a:rPr lang="en-US" altLang="nl-BE" sz="2000" dirty="0"/>
              <a:t>Both Linux and Windows are based on foundations developed in the </a:t>
            </a:r>
            <a:r>
              <a:rPr lang="en-US" altLang="nl-BE" sz="2000" dirty="0" smtClean="0"/>
              <a:t>mid-1970s</a:t>
            </a:r>
            <a:endParaRPr lang="pl-PL" altLang="nl-BE" sz="2000" dirty="0" smtClean="0"/>
          </a:p>
          <a:p>
            <a:r>
              <a:rPr lang="en-US" sz="2000" dirty="0"/>
              <a:t>Both DOS, MAC and UNIX are proprietary, i.e., the source code of their kernel is protected</a:t>
            </a:r>
          </a:p>
          <a:p>
            <a:r>
              <a:rPr lang="en-US" sz="2000" dirty="0"/>
              <a:t>No modification is possible without paying high license fees</a:t>
            </a:r>
          </a:p>
          <a:p>
            <a:pPr marL="0" indent="0">
              <a:buNone/>
            </a:pPr>
            <a:endParaRPr lang="en-US" altLang="nl-BE" sz="2000" dirty="0"/>
          </a:p>
        </p:txBody>
      </p:sp>
      <p:sp>
        <p:nvSpPr>
          <p:cNvPr id="390148" name="Line 4"/>
          <p:cNvSpPr>
            <a:spLocks noChangeShapeType="1"/>
          </p:cNvSpPr>
          <p:nvPr/>
        </p:nvSpPr>
        <p:spPr bwMode="auto">
          <a:xfrm>
            <a:off x="985838" y="3500438"/>
            <a:ext cx="662781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49" name="Text Box 5"/>
          <p:cNvSpPr txBox="1">
            <a:spLocks noChangeArrowheads="1"/>
          </p:cNvSpPr>
          <p:nvPr/>
        </p:nvSpPr>
        <p:spPr bwMode="auto">
          <a:xfrm>
            <a:off x="838200" y="28956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1970</a:t>
            </a:r>
          </a:p>
        </p:txBody>
      </p:sp>
      <p:sp>
        <p:nvSpPr>
          <p:cNvPr id="390150" name="Text Box 6"/>
          <p:cNvSpPr txBox="1">
            <a:spLocks noChangeArrowheads="1"/>
          </p:cNvSpPr>
          <p:nvPr/>
        </p:nvSpPr>
        <p:spPr bwMode="auto">
          <a:xfrm>
            <a:off x="2616200" y="28956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1980</a:t>
            </a:r>
          </a:p>
        </p:txBody>
      </p:sp>
      <p:sp>
        <p:nvSpPr>
          <p:cNvPr id="390151" name="Text Box 7"/>
          <p:cNvSpPr txBox="1">
            <a:spLocks noChangeArrowheads="1"/>
          </p:cNvSpPr>
          <p:nvPr/>
        </p:nvSpPr>
        <p:spPr bwMode="auto">
          <a:xfrm>
            <a:off x="4394200" y="28956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1990</a:t>
            </a:r>
          </a:p>
        </p:txBody>
      </p:sp>
      <p:sp>
        <p:nvSpPr>
          <p:cNvPr id="390152" name="Text Box 8"/>
          <p:cNvSpPr txBox="1">
            <a:spLocks noChangeArrowheads="1"/>
          </p:cNvSpPr>
          <p:nvPr/>
        </p:nvSpPr>
        <p:spPr bwMode="auto">
          <a:xfrm>
            <a:off x="6172200" y="28956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2000</a:t>
            </a:r>
          </a:p>
        </p:txBody>
      </p:sp>
      <p:sp>
        <p:nvSpPr>
          <p:cNvPr id="390153" name="Line 9"/>
          <p:cNvSpPr>
            <a:spLocks noChangeShapeType="1"/>
          </p:cNvSpPr>
          <p:nvPr/>
        </p:nvSpPr>
        <p:spPr bwMode="auto">
          <a:xfrm>
            <a:off x="1219200" y="3352800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4" name="Line 10"/>
          <p:cNvSpPr>
            <a:spLocks noChangeShapeType="1"/>
          </p:cNvSpPr>
          <p:nvPr/>
        </p:nvSpPr>
        <p:spPr bwMode="auto">
          <a:xfrm>
            <a:off x="2057400" y="3429000"/>
            <a:ext cx="0" cy="152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5" name="Line 11"/>
          <p:cNvSpPr>
            <a:spLocks noChangeShapeType="1"/>
          </p:cNvSpPr>
          <p:nvPr/>
        </p:nvSpPr>
        <p:spPr bwMode="auto">
          <a:xfrm>
            <a:off x="2971800" y="3352800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6" name="Line 12"/>
          <p:cNvSpPr>
            <a:spLocks noChangeShapeType="1"/>
          </p:cNvSpPr>
          <p:nvPr/>
        </p:nvSpPr>
        <p:spPr bwMode="auto">
          <a:xfrm>
            <a:off x="4800600" y="3352800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7" name="Line 13"/>
          <p:cNvSpPr>
            <a:spLocks noChangeShapeType="1"/>
          </p:cNvSpPr>
          <p:nvPr/>
        </p:nvSpPr>
        <p:spPr bwMode="auto">
          <a:xfrm>
            <a:off x="6553200" y="3352800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8" name="Line 14"/>
          <p:cNvSpPr>
            <a:spLocks noChangeShapeType="1"/>
          </p:cNvSpPr>
          <p:nvPr/>
        </p:nvSpPr>
        <p:spPr bwMode="auto">
          <a:xfrm>
            <a:off x="3886200" y="3429000"/>
            <a:ext cx="0" cy="152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59" name="Line 15"/>
          <p:cNvSpPr>
            <a:spLocks noChangeShapeType="1"/>
          </p:cNvSpPr>
          <p:nvPr/>
        </p:nvSpPr>
        <p:spPr bwMode="auto">
          <a:xfrm>
            <a:off x="5638800" y="3429000"/>
            <a:ext cx="0" cy="152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60" name="AutoShape 16"/>
          <p:cNvSpPr>
            <a:spLocks noChangeArrowheads="1"/>
          </p:cNvSpPr>
          <p:nvPr/>
        </p:nvSpPr>
        <p:spPr bwMode="auto">
          <a:xfrm>
            <a:off x="9144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61" name="AutoShape 17"/>
          <p:cNvSpPr>
            <a:spLocks noChangeArrowheads="1"/>
          </p:cNvSpPr>
          <p:nvPr/>
        </p:nvSpPr>
        <p:spPr bwMode="auto">
          <a:xfrm>
            <a:off x="17526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62" name="AutoShape 18"/>
          <p:cNvSpPr>
            <a:spLocks noChangeArrowheads="1"/>
          </p:cNvSpPr>
          <p:nvPr/>
        </p:nvSpPr>
        <p:spPr bwMode="auto">
          <a:xfrm>
            <a:off x="21336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63" name="AutoShape 19"/>
          <p:cNvSpPr>
            <a:spLocks noChangeArrowheads="1"/>
          </p:cNvSpPr>
          <p:nvPr/>
        </p:nvSpPr>
        <p:spPr bwMode="auto">
          <a:xfrm>
            <a:off x="54102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64" name="Text Box 20"/>
          <p:cNvSpPr txBox="1">
            <a:spLocks noChangeArrowheads="1"/>
          </p:cNvSpPr>
          <p:nvPr/>
        </p:nvSpPr>
        <p:spPr bwMode="auto">
          <a:xfrm rot="-2771344">
            <a:off x="298450" y="3833813"/>
            <a:ext cx="8937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UNIX born</a:t>
            </a:r>
          </a:p>
        </p:txBody>
      </p:sp>
      <p:sp>
        <p:nvSpPr>
          <p:cNvPr id="390165" name="Text Box 21"/>
          <p:cNvSpPr txBox="1">
            <a:spLocks noChangeArrowheads="1"/>
          </p:cNvSpPr>
          <p:nvPr/>
        </p:nvSpPr>
        <p:spPr bwMode="auto">
          <a:xfrm rot="-2771344">
            <a:off x="938213" y="3705225"/>
            <a:ext cx="9890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UNIX public</a:t>
            </a:r>
          </a:p>
        </p:txBody>
      </p:sp>
      <p:sp>
        <p:nvSpPr>
          <p:cNvPr id="390166" name="Text Box 22"/>
          <p:cNvSpPr txBox="1">
            <a:spLocks noChangeArrowheads="1"/>
          </p:cNvSpPr>
          <p:nvPr/>
        </p:nvSpPr>
        <p:spPr bwMode="auto">
          <a:xfrm rot="-2771344">
            <a:off x="1655763" y="3756025"/>
            <a:ext cx="776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UNIX V6</a:t>
            </a:r>
          </a:p>
        </p:txBody>
      </p:sp>
      <p:sp>
        <p:nvSpPr>
          <p:cNvPr id="390167" name="Text Box 23"/>
          <p:cNvSpPr txBox="1">
            <a:spLocks noChangeArrowheads="1"/>
          </p:cNvSpPr>
          <p:nvPr/>
        </p:nvSpPr>
        <p:spPr bwMode="auto">
          <a:xfrm rot="-2810857">
            <a:off x="4731544" y="3726657"/>
            <a:ext cx="8794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Linux v1.0</a:t>
            </a:r>
          </a:p>
        </p:txBody>
      </p:sp>
      <p:sp>
        <p:nvSpPr>
          <p:cNvPr id="390168" name="AutoShape 24"/>
          <p:cNvSpPr>
            <a:spLocks noChangeArrowheads="1"/>
          </p:cNvSpPr>
          <p:nvPr/>
        </p:nvSpPr>
        <p:spPr bwMode="auto">
          <a:xfrm>
            <a:off x="57150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69" name="AutoShape 25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70" name="AutoShape 26"/>
          <p:cNvSpPr>
            <a:spLocks noChangeArrowheads="1"/>
          </p:cNvSpPr>
          <p:nvPr/>
        </p:nvSpPr>
        <p:spPr bwMode="auto">
          <a:xfrm>
            <a:off x="63246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71" name="AutoShape 27"/>
          <p:cNvSpPr>
            <a:spLocks noChangeArrowheads="1"/>
          </p:cNvSpPr>
          <p:nvPr/>
        </p:nvSpPr>
        <p:spPr bwMode="auto">
          <a:xfrm>
            <a:off x="64008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72" name="Text Box 28"/>
          <p:cNvSpPr txBox="1">
            <a:spLocks noChangeArrowheads="1"/>
          </p:cNvSpPr>
          <p:nvPr/>
        </p:nvSpPr>
        <p:spPr bwMode="auto">
          <a:xfrm rot="-2771344">
            <a:off x="53911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v2.0</a:t>
            </a:r>
          </a:p>
        </p:txBody>
      </p:sp>
      <p:sp>
        <p:nvSpPr>
          <p:cNvPr id="390173" name="Text Box 29"/>
          <p:cNvSpPr txBox="1">
            <a:spLocks noChangeArrowheads="1"/>
          </p:cNvSpPr>
          <p:nvPr/>
        </p:nvSpPr>
        <p:spPr bwMode="auto">
          <a:xfrm rot="-2771344">
            <a:off x="55435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v2.1</a:t>
            </a:r>
          </a:p>
        </p:txBody>
      </p:sp>
      <p:sp>
        <p:nvSpPr>
          <p:cNvPr id="390174" name="Text Box 30"/>
          <p:cNvSpPr txBox="1">
            <a:spLocks noChangeArrowheads="1"/>
          </p:cNvSpPr>
          <p:nvPr/>
        </p:nvSpPr>
        <p:spPr bwMode="auto">
          <a:xfrm rot="-2771344">
            <a:off x="60007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v2.2</a:t>
            </a:r>
          </a:p>
        </p:txBody>
      </p:sp>
      <p:sp>
        <p:nvSpPr>
          <p:cNvPr id="390175" name="Text Box 31"/>
          <p:cNvSpPr txBox="1">
            <a:spLocks noChangeArrowheads="1"/>
          </p:cNvSpPr>
          <p:nvPr/>
        </p:nvSpPr>
        <p:spPr bwMode="auto">
          <a:xfrm rot="-2771344">
            <a:off x="62293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v2.3</a:t>
            </a:r>
          </a:p>
        </p:txBody>
      </p:sp>
      <p:sp>
        <p:nvSpPr>
          <p:cNvPr id="390176" name="Text Box 32"/>
          <p:cNvSpPr txBox="1">
            <a:spLocks noChangeArrowheads="1"/>
          </p:cNvSpPr>
          <p:nvPr/>
        </p:nvSpPr>
        <p:spPr bwMode="auto">
          <a:xfrm rot="-2771344">
            <a:off x="64579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v2.4</a:t>
            </a:r>
          </a:p>
        </p:txBody>
      </p:sp>
      <p:sp>
        <p:nvSpPr>
          <p:cNvPr id="390177" name="Text Box 33"/>
          <p:cNvSpPr txBox="1">
            <a:spLocks noChangeArrowheads="1"/>
          </p:cNvSpPr>
          <p:nvPr/>
        </p:nvSpPr>
        <p:spPr bwMode="auto">
          <a:xfrm rot="-2771344">
            <a:off x="6762750" y="3678238"/>
            <a:ext cx="4714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v2.6</a:t>
            </a:r>
          </a:p>
        </p:txBody>
      </p:sp>
      <p:sp>
        <p:nvSpPr>
          <p:cNvPr id="390178" name="AutoShape 34"/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79" name="AutoShape 35"/>
          <p:cNvSpPr>
            <a:spLocks noChangeArrowheads="1"/>
          </p:cNvSpPr>
          <p:nvPr/>
        </p:nvSpPr>
        <p:spPr bwMode="auto">
          <a:xfrm>
            <a:off x="7010400" y="34290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80" name="Line 36"/>
          <p:cNvSpPr>
            <a:spLocks noChangeShapeType="1"/>
          </p:cNvSpPr>
          <p:nvPr/>
        </p:nvSpPr>
        <p:spPr bwMode="auto">
          <a:xfrm>
            <a:off x="985838" y="5181600"/>
            <a:ext cx="6627812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81" name="Text Box 37"/>
          <p:cNvSpPr txBox="1">
            <a:spLocks noChangeArrowheads="1"/>
          </p:cNvSpPr>
          <p:nvPr/>
        </p:nvSpPr>
        <p:spPr bwMode="auto">
          <a:xfrm>
            <a:off x="838200" y="457676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1970</a:t>
            </a:r>
          </a:p>
        </p:txBody>
      </p:sp>
      <p:sp>
        <p:nvSpPr>
          <p:cNvPr id="390182" name="Text Box 38"/>
          <p:cNvSpPr txBox="1">
            <a:spLocks noChangeArrowheads="1"/>
          </p:cNvSpPr>
          <p:nvPr/>
        </p:nvSpPr>
        <p:spPr bwMode="auto">
          <a:xfrm>
            <a:off x="2616200" y="457676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1980</a:t>
            </a:r>
          </a:p>
        </p:txBody>
      </p:sp>
      <p:sp>
        <p:nvSpPr>
          <p:cNvPr id="390183" name="Text Box 39"/>
          <p:cNvSpPr txBox="1">
            <a:spLocks noChangeArrowheads="1"/>
          </p:cNvSpPr>
          <p:nvPr/>
        </p:nvSpPr>
        <p:spPr bwMode="auto">
          <a:xfrm>
            <a:off x="4394200" y="457676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1990</a:t>
            </a:r>
          </a:p>
        </p:txBody>
      </p:sp>
      <p:sp>
        <p:nvSpPr>
          <p:cNvPr id="390184" name="Text Box 40"/>
          <p:cNvSpPr txBox="1">
            <a:spLocks noChangeArrowheads="1"/>
          </p:cNvSpPr>
          <p:nvPr/>
        </p:nvSpPr>
        <p:spPr bwMode="auto">
          <a:xfrm>
            <a:off x="6172200" y="457676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800"/>
              <a:t>2000</a:t>
            </a:r>
          </a:p>
        </p:txBody>
      </p:sp>
      <p:sp>
        <p:nvSpPr>
          <p:cNvPr id="390185" name="Line 41"/>
          <p:cNvSpPr>
            <a:spLocks noChangeShapeType="1"/>
          </p:cNvSpPr>
          <p:nvPr/>
        </p:nvSpPr>
        <p:spPr bwMode="auto">
          <a:xfrm>
            <a:off x="1219200" y="5033963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86" name="Line 42"/>
          <p:cNvSpPr>
            <a:spLocks noChangeShapeType="1"/>
          </p:cNvSpPr>
          <p:nvPr/>
        </p:nvSpPr>
        <p:spPr bwMode="auto">
          <a:xfrm>
            <a:off x="2057400" y="5110163"/>
            <a:ext cx="0" cy="152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87" name="Line 43"/>
          <p:cNvSpPr>
            <a:spLocks noChangeShapeType="1"/>
          </p:cNvSpPr>
          <p:nvPr/>
        </p:nvSpPr>
        <p:spPr bwMode="auto">
          <a:xfrm>
            <a:off x="2971800" y="5033963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88" name="Line 44"/>
          <p:cNvSpPr>
            <a:spLocks noChangeShapeType="1"/>
          </p:cNvSpPr>
          <p:nvPr/>
        </p:nvSpPr>
        <p:spPr bwMode="auto">
          <a:xfrm>
            <a:off x="4800600" y="5033963"/>
            <a:ext cx="0" cy="304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89" name="Line 45"/>
          <p:cNvSpPr>
            <a:spLocks noChangeShapeType="1"/>
          </p:cNvSpPr>
          <p:nvPr/>
        </p:nvSpPr>
        <p:spPr bwMode="auto">
          <a:xfrm>
            <a:off x="6553200" y="5033963"/>
            <a:ext cx="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90" name="Line 46"/>
          <p:cNvSpPr>
            <a:spLocks noChangeShapeType="1"/>
          </p:cNvSpPr>
          <p:nvPr/>
        </p:nvSpPr>
        <p:spPr bwMode="auto">
          <a:xfrm>
            <a:off x="3886200" y="5110163"/>
            <a:ext cx="0" cy="152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91" name="Line 47"/>
          <p:cNvSpPr>
            <a:spLocks noChangeShapeType="1"/>
          </p:cNvSpPr>
          <p:nvPr/>
        </p:nvSpPr>
        <p:spPr bwMode="auto">
          <a:xfrm>
            <a:off x="5638800" y="5110163"/>
            <a:ext cx="0" cy="152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390192" name="AutoShape 48"/>
          <p:cNvSpPr>
            <a:spLocks noChangeArrowheads="1"/>
          </p:cNvSpPr>
          <p:nvPr/>
        </p:nvSpPr>
        <p:spPr bwMode="auto">
          <a:xfrm>
            <a:off x="2470150" y="5113338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93" name="AutoShape 49"/>
          <p:cNvSpPr>
            <a:spLocks noChangeArrowheads="1"/>
          </p:cNvSpPr>
          <p:nvPr/>
        </p:nvSpPr>
        <p:spPr bwMode="auto">
          <a:xfrm>
            <a:off x="5181600" y="5110163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94" name="Text Box 50"/>
          <p:cNvSpPr txBox="1">
            <a:spLocks noChangeArrowheads="1"/>
          </p:cNvSpPr>
          <p:nvPr/>
        </p:nvSpPr>
        <p:spPr bwMode="auto">
          <a:xfrm rot="-2771344">
            <a:off x="1908969" y="5431631"/>
            <a:ext cx="844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VMS v1.0</a:t>
            </a:r>
          </a:p>
        </p:txBody>
      </p:sp>
      <p:sp>
        <p:nvSpPr>
          <p:cNvPr id="390195" name="Text Box 51"/>
          <p:cNvSpPr txBox="1">
            <a:spLocks noChangeArrowheads="1"/>
          </p:cNvSpPr>
          <p:nvPr/>
        </p:nvSpPr>
        <p:spPr bwMode="auto">
          <a:xfrm rot="-2810857">
            <a:off x="4288632" y="5691981"/>
            <a:ext cx="1301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Windows NT 3.1</a:t>
            </a:r>
          </a:p>
        </p:txBody>
      </p:sp>
      <p:sp>
        <p:nvSpPr>
          <p:cNvPr id="390196" name="AutoShape 52"/>
          <p:cNvSpPr>
            <a:spLocks noChangeArrowheads="1"/>
          </p:cNvSpPr>
          <p:nvPr/>
        </p:nvSpPr>
        <p:spPr bwMode="auto">
          <a:xfrm>
            <a:off x="5715000" y="5110163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97" name="AutoShape 53"/>
          <p:cNvSpPr>
            <a:spLocks noChangeArrowheads="1"/>
          </p:cNvSpPr>
          <p:nvPr/>
        </p:nvSpPr>
        <p:spPr bwMode="auto">
          <a:xfrm>
            <a:off x="6477000" y="51054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198" name="Text Box 54"/>
          <p:cNvSpPr txBox="1">
            <a:spLocks noChangeArrowheads="1"/>
          </p:cNvSpPr>
          <p:nvPr/>
        </p:nvSpPr>
        <p:spPr bwMode="auto">
          <a:xfrm rot="-2771344">
            <a:off x="5284788" y="5461000"/>
            <a:ext cx="6842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 NT 4.0</a:t>
            </a:r>
          </a:p>
        </p:txBody>
      </p:sp>
      <p:sp>
        <p:nvSpPr>
          <p:cNvPr id="390199" name="Text Box 55"/>
          <p:cNvSpPr txBox="1">
            <a:spLocks noChangeArrowheads="1"/>
          </p:cNvSpPr>
          <p:nvPr/>
        </p:nvSpPr>
        <p:spPr bwMode="auto">
          <a:xfrm rot="-2771344">
            <a:off x="5596731" y="5631657"/>
            <a:ext cx="11842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bg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Windows 2000</a:t>
            </a:r>
          </a:p>
        </p:txBody>
      </p:sp>
      <p:sp>
        <p:nvSpPr>
          <p:cNvPr id="390200" name="Text Box 56"/>
          <p:cNvSpPr txBox="1">
            <a:spLocks noChangeArrowheads="1"/>
          </p:cNvSpPr>
          <p:nvPr/>
        </p:nvSpPr>
        <p:spPr bwMode="auto">
          <a:xfrm rot="-2771344">
            <a:off x="6017419" y="5564981"/>
            <a:ext cx="1047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Windows XP</a:t>
            </a:r>
          </a:p>
        </p:txBody>
      </p:sp>
      <p:sp>
        <p:nvSpPr>
          <p:cNvPr id="390201" name="Text Box 57"/>
          <p:cNvSpPr txBox="1">
            <a:spLocks noChangeArrowheads="1"/>
          </p:cNvSpPr>
          <p:nvPr/>
        </p:nvSpPr>
        <p:spPr bwMode="auto">
          <a:xfrm rot="-2771344">
            <a:off x="6415087" y="5548313"/>
            <a:ext cx="10144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2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nl-BE" sz="1200"/>
              <a:t>Server 2003</a:t>
            </a:r>
          </a:p>
        </p:txBody>
      </p:sp>
      <p:sp>
        <p:nvSpPr>
          <p:cNvPr id="390202" name="AutoShape 58"/>
          <p:cNvSpPr>
            <a:spLocks noChangeArrowheads="1"/>
          </p:cNvSpPr>
          <p:nvPr/>
        </p:nvSpPr>
        <p:spPr bwMode="auto">
          <a:xfrm>
            <a:off x="6781800" y="51054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0203" name="AutoShape 59"/>
          <p:cNvSpPr>
            <a:spLocks noChangeArrowheads="1"/>
          </p:cNvSpPr>
          <p:nvPr/>
        </p:nvSpPr>
        <p:spPr bwMode="auto">
          <a:xfrm>
            <a:off x="7086600" y="5105400"/>
            <a:ext cx="152400" cy="152400"/>
          </a:xfrm>
          <a:prstGeom prst="star4">
            <a:avLst>
              <a:gd name="adj" fmla="val 12500"/>
            </a:avLst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15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Emacs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nl-BE" sz="2200"/>
              <a:t>$ emacs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Cursor movement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^f (forward one char.)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^b (backward one char.)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^a (begin of line)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^e (end of line)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^n (next line)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^p (prev. line)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^v (page up)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alt-v (page down)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Deletion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^d (delete one char)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alt-d (delete one word)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^k (delete line)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nl-BE" sz="2200"/>
              <a:t>Paste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^y (yank)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Undo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^/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Load file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^x^f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Cancel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^g</a:t>
            </a:r>
          </a:p>
          <a:p>
            <a:pPr>
              <a:lnSpc>
                <a:spcPct val="80000"/>
              </a:lnSpc>
            </a:pPr>
            <a:r>
              <a:rPr lang="en-US" altLang="nl-BE" sz="2200"/>
              <a:t>Save/Quit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^x^c (quit w/out saving)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^x^s (save)</a:t>
            </a:r>
          </a:p>
          <a:p>
            <a:pPr lvl="1">
              <a:lnSpc>
                <a:spcPct val="80000"/>
              </a:lnSpc>
            </a:pPr>
            <a:r>
              <a:rPr lang="en-US" altLang="nl-BE" sz="2000"/>
              <a:t>^x^w (write to a new file)</a:t>
            </a:r>
          </a:p>
          <a:p>
            <a:pPr lvl="1">
              <a:lnSpc>
                <a:spcPct val="80000"/>
              </a:lnSpc>
            </a:pPr>
            <a:endParaRPr lang="en-US" altLang="nl-BE"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70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07" y="1073621"/>
            <a:ext cx="8010525" cy="5019675"/>
          </a:xfrm>
          <a:prstGeom prst="rect">
            <a:avLst/>
          </a:prstGeom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nl-BE" dirty="0" smtClean="0"/>
              <a:t>Nano</a:t>
            </a:r>
            <a:endParaRPr lang="en-US" alt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513956" y="4356417"/>
            <a:ext cx="2886344" cy="1662485"/>
            <a:chOff x="1187624" y="4538831"/>
            <a:chExt cx="2886344" cy="1662485"/>
          </a:xfrm>
        </p:grpSpPr>
        <p:sp>
          <p:nvSpPr>
            <p:cNvPr id="7" name="Rounded Rectangle 6"/>
            <p:cNvSpPr/>
            <p:nvPr/>
          </p:nvSpPr>
          <p:spPr>
            <a:xfrm>
              <a:off x="1187624" y="5949280"/>
              <a:ext cx="720080" cy="2520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804642" y="4538831"/>
              <a:ext cx="2269326" cy="1424175"/>
              <a:chOff x="1804642" y="4538831"/>
              <a:chExt cx="2269326" cy="1424175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1804642" y="4882886"/>
                <a:ext cx="319086" cy="10801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985736" y="4538831"/>
                <a:ext cx="20882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000" b="1" dirty="0" err="1" smtClean="0">
                    <a:solidFill>
                      <a:srgbClr val="FF0000"/>
                    </a:solidFill>
                  </a:rPr>
                  <a:t>Exit</a:t>
                </a:r>
                <a:r>
                  <a:rPr lang="pl-PL" sz="2000" b="1" dirty="0" smtClean="0">
                    <a:solidFill>
                      <a:srgbClr val="FF0000"/>
                    </a:solidFill>
                  </a:rPr>
                  <a:t>=</a:t>
                </a:r>
                <a:r>
                  <a:rPr lang="pl-PL" sz="2000" b="1" dirty="0" err="1" smtClean="0">
                    <a:solidFill>
                      <a:srgbClr val="FF0000"/>
                    </a:solidFill>
                  </a:rPr>
                  <a:t>Ctrl+X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6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eaLnBrk="1">
              <a:buSzPct val="45000"/>
              <a:buFont typeface="StarSymbol"/>
              <a:buNone/>
            </a:pP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Displaying file contents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>
          <a:xfrm>
            <a:off x="719138" y="1440000"/>
            <a:ext cx="7920000" cy="472950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 marL="90487" indent="0" eaLnBrk="1" fontAlgn="auto">
              <a:buNone/>
              <a:defRPr/>
            </a:pPr>
            <a:r>
              <a:rPr dirty="0" smtClean="0">
                <a:latin typeface="+mn-lt"/>
              </a:rPr>
              <a:t>Several ways of displaying the contents of files.</a:t>
            </a:r>
          </a:p>
          <a:p>
            <a:pPr marL="433387" indent="-342900" fontAlgn="auto">
              <a:buSzPct val="100000"/>
              <a:buFont typeface="Arial" pitchFamily="34" charset="0"/>
              <a:buChar char="•"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 file1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displays the contents of the given file.</a:t>
            </a:r>
          </a:p>
          <a:p>
            <a:pPr marL="433387" indent="-342900" fontAlgn="auto">
              <a:buSzPct val="100000"/>
              <a:buFont typeface="Arial" pitchFamily="34" charset="0"/>
              <a:buChar char="•"/>
              <a:defRPr/>
            </a:pPr>
            <a:r>
              <a:rPr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dirty="0" smtClean="0">
                <a:latin typeface="Courier New" pitchFamily="49" charset="0"/>
                <a:cs typeface="Courier New" pitchFamily="49" charset="0"/>
              </a:rPr>
              <a:t>cat file1 file2 file3 ... </a:t>
            </a:r>
            <a:r>
              <a:rPr dirty="0" smtClean="0">
                <a:latin typeface="+mn-lt"/>
              </a:rPr>
              <a:t>(concatenate)</a:t>
            </a:r>
            <a:br>
              <a:rPr dirty="0" smtClean="0">
                <a:latin typeface="+mn-lt"/>
              </a:rPr>
            </a:br>
            <a:r>
              <a:rPr dirty="0" smtClean="0">
                <a:latin typeface="+mn-lt"/>
              </a:rPr>
              <a:t>Concatenates and outputs the contents of the given files.</a:t>
            </a:r>
          </a:p>
          <a:p>
            <a:pPr>
              <a:buFont typeface="Arial" pitchFamily="34" charset="0"/>
              <a:buChar char="•"/>
            </a:pPr>
            <a:r>
              <a:rPr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dirty="0" smtClean="0">
                <a:latin typeface="Courier New" pitchFamily="49" charset="0"/>
                <a:cs typeface="Courier New" pitchFamily="49" charset="0"/>
              </a:rPr>
              <a:t>more file1 </a:t>
            </a:r>
            <a:r>
              <a:rPr dirty="0" smtClean="0">
                <a:latin typeface="+mn-lt"/>
              </a:rPr>
              <a:t/>
            </a:r>
            <a:br>
              <a:rPr dirty="0" smtClean="0">
                <a:latin typeface="+mn-lt"/>
              </a:rPr>
            </a:br>
            <a:r>
              <a:rPr lang="en-US" dirty="0"/>
              <a:t>Display the output of a command or text file one page at a time. </a:t>
            </a:r>
          </a:p>
          <a:p>
            <a:pPr>
              <a:buFont typeface="Arial" pitchFamily="34" charset="0"/>
              <a:buChar char="•"/>
            </a:pPr>
            <a:r>
              <a:rPr dirty="0" smtClean="0">
                <a:latin typeface="+mn-lt"/>
              </a:rPr>
              <a:t>Can also jump to the first occurrence of a keyword</a:t>
            </a:r>
            <a:br>
              <a:rPr dirty="0" smtClean="0">
                <a:latin typeface="+mn-lt"/>
              </a:rPr>
            </a:br>
            <a:r>
              <a:rPr dirty="0" smtClean="0">
                <a:latin typeface="+mn-lt"/>
              </a:rPr>
              <a:t>(/ command).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899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Nimbus Sans L"/>
                <a:ea typeface="HG Mincho Light J"/>
                <a:cs typeface="Tahoma" pitchFamily="34" charset="0"/>
              </a:rPr>
              <a:t>Displaying</a:t>
            </a:r>
            <a:r>
              <a:rPr lang="nl-BE" dirty="0">
                <a:latin typeface="Nimbus Sans L"/>
                <a:ea typeface="HG Mincho Light J"/>
                <a:cs typeface="Tahoma" pitchFamily="34" charset="0"/>
              </a:rPr>
              <a:t> file contents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less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file1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Does more than more.</a:t>
            </a:r>
            <a:br>
              <a:rPr lang="en-US" dirty="0"/>
            </a:br>
            <a:r>
              <a:rPr lang="en-US" dirty="0"/>
              <a:t>Doesn't read the whole file before starting.</a:t>
            </a:r>
            <a:br>
              <a:rPr lang="en-US" dirty="0"/>
            </a:br>
            <a:r>
              <a:rPr lang="en-US" dirty="0"/>
              <a:t>Supports backward movement in the file (? command</a:t>
            </a:r>
            <a:r>
              <a:rPr lang="en-US" dirty="0" smtClean="0"/>
              <a:t>).</a:t>
            </a:r>
            <a:endParaRPr lang="pl-PL" dirty="0"/>
          </a:p>
          <a:p>
            <a:pPr marL="360000" lvl="1" indent="0">
              <a:spcBef>
                <a:spcPts val="0"/>
              </a:spcBef>
              <a:buNone/>
            </a:pPr>
            <a:r>
              <a:rPr lang="pl-PL" dirty="0" smtClean="0"/>
              <a:t>Press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l-PL" dirty="0" smtClean="0"/>
              <a:t> to </a:t>
            </a:r>
            <a:r>
              <a:rPr lang="pl-PL" dirty="0" err="1" smtClean="0"/>
              <a:t>exit</a:t>
            </a:r>
            <a:endParaRPr lang="pl-PL" dirty="0" smtClean="0"/>
          </a:p>
          <a:p>
            <a:pPr marL="360000" lvl="1" indent="0">
              <a:spcBef>
                <a:spcPts val="0"/>
              </a:spcBef>
              <a:buNone/>
            </a:pPr>
            <a:endParaRPr lang="en-US" dirty="0"/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display file1</a:t>
            </a:r>
          </a:p>
          <a:p>
            <a:pPr marL="360000" lvl="1" indent="0">
              <a:buNone/>
            </a:pPr>
            <a:r>
              <a:rPr lang="pl-PL" dirty="0" smtClean="0"/>
              <a:t>Displays </a:t>
            </a:r>
            <a:r>
              <a:rPr lang="pl-PL" dirty="0" err="1" smtClean="0"/>
              <a:t>graphical</a:t>
            </a:r>
            <a:r>
              <a:rPr lang="pl-PL" dirty="0" smtClean="0"/>
              <a:t> file (</a:t>
            </a:r>
            <a:r>
              <a:rPr lang="pl-PL" dirty="0" err="1" smtClean="0"/>
              <a:t>simple</a:t>
            </a:r>
            <a:r>
              <a:rPr lang="pl-PL" dirty="0" smtClean="0"/>
              <a:t> image)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6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head and tail commands</a:t>
            </a:r>
          </a:p>
        </p:txBody>
      </p:sp>
      <p:sp>
        <p:nvSpPr>
          <p:cNvPr id="3072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3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head [-&lt;n&gt;] &lt;file&gt;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Displays the first &lt;n&gt; lines (or 10 by default) of the given file.</a:t>
            </a:r>
            <a:br>
              <a:rPr lang="en-US" sz="2300" dirty="0" smtClean="0"/>
            </a:br>
            <a:r>
              <a:rPr lang="en-US" sz="2300" dirty="0" smtClean="0"/>
              <a:t>Doesn't have to open the whole file to do this!</a:t>
            </a:r>
          </a:p>
          <a:p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3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tail [-&lt;n&gt;] &lt;file&gt;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Displays the last &lt;n&gt; lines (or 10 by default) of the given file.</a:t>
            </a:r>
            <a:br>
              <a:rPr lang="en-US" sz="2300" dirty="0" smtClean="0"/>
            </a:br>
            <a:r>
              <a:rPr lang="en-US" sz="2300" dirty="0" smtClean="0"/>
              <a:t>No need to load the whole file in RAM! Very useful for huge files.</a:t>
            </a:r>
          </a:p>
          <a:p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3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tail -f &lt;file&gt; </a:t>
            </a:r>
            <a:r>
              <a:rPr lang="en-US" sz="2300" dirty="0" smtClean="0"/>
              <a:t>(follow)</a:t>
            </a:r>
            <a:br>
              <a:rPr lang="en-US" sz="2300" dirty="0" smtClean="0"/>
            </a:br>
            <a:r>
              <a:rPr lang="en-US" sz="2300" dirty="0" smtClean="0"/>
              <a:t>Displays the last 10 lines of the given file and continues to display new lines when they are appended to the file.</a:t>
            </a:r>
            <a:br>
              <a:rPr lang="en-US" sz="2300" dirty="0" smtClean="0"/>
            </a:br>
            <a:r>
              <a:rPr lang="en-US" sz="2300" dirty="0" smtClean="0"/>
              <a:t>Very useful to follow the changes in a log file, for example.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10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The grep command</a:t>
            </a:r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grep &lt;pattern&gt; &lt;files&gt;</a:t>
            </a:r>
            <a:r>
              <a:rPr lang="en-US" sz="2200" dirty="0" smtClean="0">
                <a:latin typeface="+mj-lt"/>
              </a:rPr>
              <a:t/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Scans the given files and displays the lines which match the given pattern.</a:t>
            </a:r>
          </a:p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grep error *.log</a:t>
            </a:r>
            <a:r>
              <a:rPr lang="en-US" sz="2200" b="1" dirty="0" smtClean="0">
                <a:latin typeface="+mj-lt"/>
                <a:cs typeface="Courier New" pitchFamily="49" charset="0"/>
              </a:rPr>
              <a:t/>
            </a:r>
            <a:br>
              <a:rPr lang="en-US" sz="2200" b="1" dirty="0" smtClean="0">
                <a:latin typeface="+mj-lt"/>
                <a:cs typeface="Courier New" pitchFamily="49" charset="0"/>
              </a:rPr>
            </a:br>
            <a:r>
              <a:rPr lang="en-US" sz="2200" dirty="0" smtClean="0">
                <a:latin typeface="+mj-lt"/>
              </a:rPr>
              <a:t>Displays all the lines containing error in the *.log files</a:t>
            </a:r>
          </a:p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grep -i error *.log</a:t>
            </a:r>
            <a:r>
              <a:rPr lang="en-US" sz="2200" dirty="0" smtClean="0">
                <a:latin typeface="+mj-lt"/>
              </a:rPr>
              <a:t/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Same, but case insensitive</a:t>
            </a:r>
          </a:p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error .</a:t>
            </a:r>
            <a:r>
              <a:rPr lang="en-US" sz="2200" dirty="0" smtClean="0">
                <a:latin typeface="+mj-lt"/>
              </a:rPr>
              <a:t/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Same, but recursively in all the files in the current directory and its subdirectories</a:t>
            </a:r>
          </a:p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grep -v info *.log</a:t>
            </a:r>
            <a:r>
              <a:rPr lang="en-US" sz="2200" b="1" dirty="0" smtClean="0">
                <a:latin typeface="+mj-lt"/>
                <a:cs typeface="Courier New" pitchFamily="49" charset="0"/>
              </a:rPr>
              <a:t/>
            </a:r>
            <a:br>
              <a:rPr lang="en-US" sz="2200" b="1" dirty="0" smtClean="0">
                <a:latin typeface="+mj-lt"/>
                <a:cs typeface="Courier New" pitchFamily="49" charset="0"/>
              </a:rPr>
            </a:br>
            <a:r>
              <a:rPr lang="en-US" sz="2200" dirty="0" smtClean="0">
                <a:latin typeface="+mj-lt"/>
              </a:rPr>
              <a:t>Outputs all the lines in the files except those containing info.</a:t>
            </a:r>
          </a:p>
          <a:p>
            <a:r>
              <a:rPr lang="en-US" sz="1600" dirty="0" smtClean="0">
                <a:latin typeface="+mj-lt"/>
                <a:hlinkClick r:id="rId3"/>
              </a:rPr>
              <a:t>http://www.thegeekstuff.com/2009/03/15-practical-unix-grep-command-examples/</a:t>
            </a:r>
            <a:endParaRPr lang="en-US" sz="1600" dirty="0" smtClean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5138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wget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Instead of downloading files from your browser, just copy and paste their URL and download them with </a:t>
            </a:r>
            <a:r>
              <a:rPr lang="en-US" dirty="0" err="1" smtClean="0"/>
              <a:t>wget</a:t>
            </a:r>
            <a:endParaRPr lang="en-US" dirty="0" smtClean="0"/>
          </a:p>
          <a:p>
            <a:pPr lvl="0"/>
            <a:r>
              <a:rPr lang="en-US" dirty="0" smtClean="0"/>
              <a:t>main features</a:t>
            </a:r>
          </a:p>
          <a:p>
            <a:pPr lvl="1"/>
            <a:r>
              <a:rPr lang="en-US" dirty="0" smtClean="0"/>
              <a:t>http </a:t>
            </a:r>
            <a:r>
              <a:rPr lang="en-US" dirty="0"/>
              <a:t>and ftp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resume interrupted </a:t>
            </a:r>
            <a:r>
              <a:rPr lang="en-US" dirty="0" smtClean="0"/>
              <a:t>downloads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download entire sites or at least check for bad </a:t>
            </a:r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useful in scripts or when no graphics are available</a:t>
            </a:r>
            <a:br>
              <a:rPr lang="en-US" dirty="0"/>
            </a:br>
            <a:r>
              <a:rPr lang="en-US" dirty="0"/>
              <a:t>(system administration, embedded systems</a:t>
            </a:r>
            <a:r>
              <a:rPr lang="en-US" dirty="0" smtClean="0"/>
              <a:t>)</a:t>
            </a:r>
          </a:p>
          <a:p>
            <a:pPr marL="0" lvl="0" indent="0"/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-c http://microsoft.com/customers/dogs/winxp4dogs.zip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Continues an interrupted download.</a:t>
            </a:r>
          </a:p>
          <a:p>
            <a:pPr marL="0" lvl="0" indent="0"/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-r -np http://www.xml.com/ldd/chapter/book/</a:t>
            </a:r>
            <a:br>
              <a:rPr lang="en-US" sz="1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Recursively downloads an on-line book for off-line access.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"no-parent". Only follows links in the current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7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Hands-on 3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107</a:t>
            </a:fld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7094"/>
            <a:ext cx="3348717" cy="34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Various commands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108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3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time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time </a:t>
            </a:r>
            <a:r>
              <a:rPr lang="nl-BE" dirty="0" smtClean="0"/>
              <a:t>a helpful command for doing simple benchmarking</a:t>
            </a:r>
          </a:p>
          <a:p>
            <a:pPr lvl="0"/>
            <a:r>
              <a:rPr lang="en-US" dirty="0" smtClean="0"/>
              <a:t>run your scripts along with </a:t>
            </a:r>
            <a:r>
              <a:rPr lang="en-US" b="1" dirty="0" smtClean="0"/>
              <a:t>time</a:t>
            </a:r>
            <a:r>
              <a:rPr lang="en-US" dirty="0" smtClean="0"/>
              <a:t> command, and compare </a:t>
            </a:r>
            <a:r>
              <a:rPr lang="en-US" dirty="0" err="1" smtClean="0"/>
              <a:t>their’s</a:t>
            </a:r>
            <a:r>
              <a:rPr lang="en-US" dirty="0" smtClean="0"/>
              <a:t> execution time.</a:t>
            </a:r>
            <a:endParaRPr lang="nl-BE" dirty="0" smtClean="0"/>
          </a:p>
          <a:p>
            <a:pPr lvl="0"/>
            <a:r>
              <a:rPr lang="nl-BE" dirty="0" smtClean="0"/>
              <a:t>Example: </a:t>
            </a:r>
            <a:br>
              <a:rPr lang="nl-BE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time ls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real    0m2.304s (actual elapsed time)</a:t>
            </a:r>
            <a:br>
              <a:rPr lang="en-US" dirty="0"/>
            </a:br>
            <a:r>
              <a:rPr lang="en-US" dirty="0"/>
              <a:t>user    0m0.449s (CPU time running program code)</a:t>
            </a:r>
            <a:br>
              <a:rPr lang="en-US" dirty="0"/>
            </a:br>
            <a:r>
              <a:rPr lang="en-US" dirty="0"/>
              <a:t>sys     0m0.106s (CPU time running system calls)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real = user + sys + waiting</a:t>
            </a:r>
            <a:br>
              <a:rPr lang="en-US" dirty="0"/>
            </a:br>
            <a:r>
              <a:rPr lang="en-US" dirty="0" err="1"/>
              <a:t>waiting</a:t>
            </a:r>
            <a:r>
              <a:rPr lang="en-US" dirty="0"/>
              <a:t> = I/O waiting time + idle time (running other tasks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07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Some history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GNU project</a:t>
            </a:r>
            <a:r>
              <a:rPr lang="pl-PL" sz="2000" dirty="0" smtClean="0"/>
              <a:t>:</a:t>
            </a:r>
            <a:endParaRPr lang="en-US" sz="2000" dirty="0"/>
          </a:p>
          <a:p>
            <a:r>
              <a:rPr lang="en-US" sz="2000" dirty="0"/>
              <a:t>Established in 1984 by Richard </a:t>
            </a:r>
            <a:r>
              <a:rPr lang="en-US" sz="2000" dirty="0" smtClean="0"/>
              <a:t>Stallman</a:t>
            </a:r>
            <a:r>
              <a:rPr lang="pl-PL" sz="2000" dirty="0"/>
              <a:t> </a:t>
            </a:r>
            <a:r>
              <a:rPr lang="pl-PL" sz="2000" dirty="0" smtClean="0"/>
              <a:t>(goal:</a:t>
            </a:r>
            <a:r>
              <a:rPr lang="en-US" sz="2000" dirty="0" smtClean="0"/>
              <a:t> </a:t>
            </a:r>
            <a:r>
              <a:rPr lang="en-US" sz="2000" dirty="0"/>
              <a:t>software should be free from restrictions against copying or modification in order to make better and efficient computer </a:t>
            </a:r>
            <a:r>
              <a:rPr lang="en-US" sz="2000" dirty="0" smtClean="0"/>
              <a:t>programs</a:t>
            </a:r>
            <a:r>
              <a:rPr lang="pl-PL" sz="2000" dirty="0" smtClean="0"/>
              <a:t>),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/>
              <a:t>GNU is a recursive acronym for “</a:t>
            </a:r>
            <a:r>
              <a:rPr lang="en-US" sz="2000" b="1" dirty="0"/>
              <a:t>G</a:t>
            </a:r>
            <a:r>
              <a:rPr lang="en-US" sz="2000" dirty="0"/>
              <a:t>NU's </a:t>
            </a:r>
            <a:r>
              <a:rPr lang="en-US" sz="2000" b="1" dirty="0"/>
              <a:t>N</a:t>
            </a:r>
            <a:r>
              <a:rPr lang="en-US" sz="2000" dirty="0"/>
              <a:t>ot </a:t>
            </a:r>
            <a:r>
              <a:rPr lang="en-US" sz="2000" b="1" dirty="0"/>
              <a:t>U</a:t>
            </a:r>
            <a:r>
              <a:rPr lang="en-US" sz="2000" dirty="0"/>
              <a:t>nix</a:t>
            </a:r>
            <a:r>
              <a:rPr lang="en-US" sz="2000" dirty="0" smtClean="0"/>
              <a:t>”</a:t>
            </a:r>
            <a:r>
              <a:rPr lang="pl-PL" sz="2000" dirty="0" smtClean="0"/>
              <a:t>,</a:t>
            </a:r>
            <a:endParaRPr lang="en-US" sz="2000" dirty="0"/>
          </a:p>
          <a:p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r>
              <a:rPr lang="en-US" sz="2000" dirty="0" smtClean="0"/>
              <a:t>Aim </a:t>
            </a:r>
            <a:r>
              <a:rPr lang="en-US" sz="2000" dirty="0"/>
              <a:t>at developing a complete Unix-like operating system which is free for copying and </a:t>
            </a:r>
            <a:r>
              <a:rPr lang="en-US" sz="2000" dirty="0" smtClean="0"/>
              <a:t>modification</a:t>
            </a:r>
            <a:r>
              <a:rPr lang="pl-PL" sz="2000" dirty="0" smtClean="0"/>
              <a:t>,</a:t>
            </a:r>
            <a:endParaRPr lang="en-US" sz="2000" dirty="0"/>
          </a:p>
          <a:p>
            <a:r>
              <a:rPr lang="en-US" sz="2000" dirty="0"/>
              <a:t>Companies make their money by maintaining and distributing the software, e.g. optimally packaging the software with different </a:t>
            </a:r>
            <a:r>
              <a:rPr lang="en-US" sz="2000" dirty="0" smtClean="0"/>
              <a:t>tools</a:t>
            </a:r>
            <a:r>
              <a:rPr lang="pl-PL" sz="2000" dirty="0" smtClean="0"/>
              <a:t>,</a:t>
            </a:r>
          </a:p>
          <a:p>
            <a:r>
              <a:rPr lang="en-US" sz="2000" dirty="0" smtClean="0"/>
              <a:t>Stallman </a:t>
            </a:r>
            <a:r>
              <a:rPr lang="en-US" sz="2000" dirty="0"/>
              <a:t>built the first free GNU C Compiler in 1991. But still, an OS was yet to be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17412" name="Picture 4" descr="http://upload.wikimedia.org/wikipedia/commons/8/8e/NicoBZH_-_Richard_Stallman_%28by-sa%29_%285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20888"/>
            <a:ext cx="172819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smtClean="0">
                <a:latin typeface="Arial" pitchFamily="34" charset="0"/>
                <a:cs typeface="Arial" pitchFamily="34" charset="0"/>
              </a:rPr>
              <a:t>information about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who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Lists all the users logged on the system.</a:t>
            </a:r>
          </a:p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whoami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Tells what user I am logged as.</a:t>
            </a:r>
          </a:p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groups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Tells which groups I belong to.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6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sleep 60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Waits for 60 seconds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(doesn't consume system resources).</a:t>
            </a:r>
          </a:p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report.txt</a:t>
            </a: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word count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Counts the number of lines, words and characters in a file or in standard input.</a:t>
            </a:r>
          </a:p>
          <a:p>
            <a:pPr marL="354013" lvl="0" indent="-354013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Returns the current date. Useful in scripts to record when commands started or completed.</a:t>
            </a: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</a:rPr>
              <a:t>Before you run a command,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which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tells you where it is found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which 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30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19138" y="262751"/>
            <a:ext cx="7920000" cy="553998"/>
          </a:xfrm>
        </p:spPr>
        <p:txBody>
          <a:bodyPr t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hangingPunct="0">
              <a:buNone/>
            </a:pPr>
            <a:r>
              <a:rPr lang="en-US" kern="1200" dirty="0">
                <a:cs typeface="Arial" pitchFamily="34" charset="0"/>
              </a:rPr>
              <a:t>Measuring disk usage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719138" y="1440000"/>
            <a:ext cx="7920000" cy="4180632"/>
          </a:xfrm>
        </p:spPr>
        <p:txBody>
          <a:bodyPr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24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9pPr>
          </a:lstStyle>
          <a:p>
            <a:pPr marL="354013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du -h &lt;file&gt; </a:t>
            </a:r>
            <a:r>
              <a:rPr lang="en-US" sz="2600" b="1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b="1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-h: returns size on disk of the given file, in </a:t>
            </a:r>
            <a:r>
              <a:rPr lang="en-US" sz="2600" u="sng" dirty="0">
                <a:latin typeface="Arial" pitchFamily="34" charset="0"/>
                <a:cs typeface="Arial" pitchFamily="34" charset="0"/>
              </a:rPr>
              <a:t>h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uman readable format: K (kilobytes), M (megabytes) or G (gigabytes),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 smtClean="0">
                <a:latin typeface="Arial" pitchFamily="34" charset="0"/>
                <a:cs typeface="Arial" pitchFamily="34" charset="0"/>
              </a:rPr>
            </a:br>
            <a:r>
              <a:rPr lang="en-US" sz="2600" dirty="0" smtClean="0">
                <a:latin typeface="Arial" pitchFamily="34" charset="0"/>
                <a:cs typeface="Arial" pitchFamily="34" charset="0"/>
              </a:rPr>
              <a:t>Without 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-h, du returns the raw number of disk blocks used by the file (hard to read).</a:t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Note that the -h option only exists in GNU </a:t>
            </a:r>
            <a:r>
              <a:rPr lang="en-US" sz="2600" dirty="0" err="1">
                <a:latin typeface="Arial" pitchFamily="34" charset="0"/>
                <a:cs typeface="Arial" pitchFamily="34" charset="0"/>
              </a:rPr>
              <a:t>du.</a:t>
            </a:r>
            <a:endParaRPr lang="en-US" sz="2600" dirty="0">
              <a:latin typeface="Arial" pitchFamily="34" charset="0"/>
              <a:cs typeface="Arial" pitchFamily="34" charset="0"/>
            </a:endParaRPr>
          </a:p>
          <a:p>
            <a:pPr marL="354013" lvl="0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du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sh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 &lt;dir&gt;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-s: returns the </a:t>
            </a:r>
            <a:r>
              <a:rPr lang="en-US" sz="2600" u="sng" dirty="0">
                <a:latin typeface="Arial" pitchFamily="34" charset="0"/>
                <a:cs typeface="Arial" pitchFamily="34" charset="0"/>
              </a:rPr>
              <a:t>s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um of disk usage of all the files in the given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006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19138" y="262751"/>
            <a:ext cx="7920000" cy="553998"/>
          </a:xfrm>
        </p:spPr>
        <p:txBody>
          <a:bodyPr t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hangingPunct="0">
              <a:buNone/>
            </a:pPr>
            <a:r>
              <a:rPr lang="en-US" kern="1200" dirty="0">
                <a:cs typeface="Arial" pitchFamily="34" charset="0"/>
              </a:rPr>
              <a:t>Measuring disk space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719138" y="1440000"/>
            <a:ext cx="7920000" cy="4883388"/>
          </a:xfrm>
        </p:spPr>
        <p:txBody>
          <a:bodyPr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24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9pPr>
          </a:lstStyle>
          <a:p>
            <a:pPr marL="354013" lvl="0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-h &lt;dir&gt;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Returns disk usage and free space for the filesystem containing the given directory.</a:t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Similarly, the -h option only exists in GNU </a:t>
            </a:r>
            <a:r>
              <a:rPr lang="en-US" sz="2600" dirty="0" err="1">
                <a:latin typeface="Arial" pitchFamily="34" charset="0"/>
                <a:cs typeface="Arial" pitchFamily="34" charset="0"/>
              </a:rPr>
              <a:t>df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54013" lvl="0" indent="-354013"/>
            <a:r>
              <a:rPr lang="en-US" sz="2600" dirty="0">
                <a:latin typeface="Arial" pitchFamily="34" charset="0"/>
                <a:cs typeface="Arial" pitchFamily="34" charset="0"/>
              </a:rPr>
              <a:t>Example: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/>
            </a:r>
            <a:br>
              <a:rPr lang="en-US" sz="2800" dirty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-h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 err="1">
                <a:latin typeface="Arial" pitchFamily="34" charset="0"/>
                <a:cs typeface="Arial" pitchFamily="34" charset="0"/>
              </a:rPr>
              <a:t>Filesystem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          Size  Used Avail Use% Mounted on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/dev/hda5             9.2G  7.1G  1.8G  81% /</a:t>
            </a:r>
          </a:p>
          <a:p>
            <a:pPr marL="354013" lvl="0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-h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Returns disk space information for all filesystems available in the system. When errors happen, useful to look for full </a:t>
            </a:r>
            <a:r>
              <a:rPr lang="en-US" sz="2600" dirty="0" err="1">
                <a:latin typeface="Arial" pitchFamily="34" charset="0"/>
                <a:cs typeface="Arial" pitchFamily="34" charset="0"/>
              </a:rPr>
              <a:t>filesystems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08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19138" y="262751"/>
            <a:ext cx="7920000" cy="553998"/>
          </a:xfrm>
        </p:spPr>
        <p:txBody>
          <a:bodyPr t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hangingPunct="0">
              <a:buNone/>
            </a:pPr>
            <a:r>
              <a:rPr lang="en-US" kern="1200" dirty="0">
                <a:cs typeface="Arial" pitchFamily="34" charset="0"/>
              </a:rPr>
              <a:t>Comparing files and directories</a:t>
            </a:r>
          </a:p>
        </p:txBody>
      </p:sp>
      <p:sp>
        <p:nvSpPr>
          <p:cNvPr id="3" name="Tijdelijke aanduiding voor inhoud 2"/>
          <p:cNvSpPr txBox="1">
            <a:spLocks noGrp="1"/>
          </p:cNvSpPr>
          <p:nvPr>
            <p:ph idx="1"/>
          </p:nvPr>
        </p:nvSpPr>
        <p:spPr>
          <a:xfrm>
            <a:off x="719138" y="1440000"/>
            <a:ext cx="7920000" cy="4473019"/>
          </a:xfrm>
        </p:spPr>
        <p:txBody>
          <a:bodyPr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24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defRPr>
            </a:lvl9pPr>
          </a:lstStyle>
          <a:p>
            <a:pPr marL="354013" lvl="0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diff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file1 file2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Reports the differences between 2 files, or nothing if the files are identical.</a:t>
            </a:r>
          </a:p>
          <a:p>
            <a:pPr marL="354013" lvl="0" indent="-354013"/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diff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-r dir1/ dir2/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/>
            </a:r>
            <a:br>
              <a:rPr lang="en-US" sz="2600" dirty="0">
                <a:latin typeface="Arial" pitchFamily="34" charset="0"/>
                <a:cs typeface="Arial" pitchFamily="34" charset="0"/>
              </a:rPr>
            </a:br>
            <a:r>
              <a:rPr lang="en-US" sz="2600" dirty="0">
                <a:latin typeface="Arial" pitchFamily="34" charset="0"/>
                <a:cs typeface="Arial" pitchFamily="34" charset="0"/>
              </a:rPr>
              <a:t>Reports all the differences between files with the same name in the 2 directories.</a:t>
            </a:r>
          </a:p>
          <a:p>
            <a:pPr marL="354013" lvl="0" indent="-354013"/>
            <a:r>
              <a:rPr lang="en-US" sz="2600" dirty="0">
                <a:latin typeface="Arial" pitchFamily="34" charset="0"/>
                <a:cs typeface="Arial" pitchFamily="34" charset="0"/>
              </a:rPr>
              <a:t>These differences can be saved in a file using the redirection, and then later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re-applied.</a:t>
            </a:r>
          </a:p>
          <a:p>
            <a:pPr marL="354013" lvl="0" indent="-354013"/>
            <a:r>
              <a:rPr lang="en-US" sz="1800" dirty="0">
                <a:latin typeface="Arial" pitchFamily="34" charset="0"/>
                <a:cs typeface="Arial" pitchFamily="34" charset="0"/>
                <a:hlinkClick r:id="rId3"/>
              </a:rPr>
              <a:t>https://linuxacademy.com/blog/linux/introduction-using-diff-and-patch</a:t>
            </a:r>
            <a:r>
              <a:rPr lang="en-US" sz="1800" dirty="0" smtClean="0"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354013" lvl="0" indent="-354013"/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536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Other commands</a:t>
            </a:r>
            <a:endParaRPr lang="nl-BE" dirty="0" smtClean="0"/>
          </a:p>
        </p:txBody>
      </p:sp>
      <p:sp>
        <p:nvSpPr>
          <p:cNvPr id="3174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pl-PL" sz="2200" b="1" dirty="0" smtClean="0">
                <a:latin typeface="+mj-lt"/>
                <a:cs typeface="Courier New" pitchFamily="49" charset="0"/>
              </a:rPr>
              <a:t> </a:t>
            </a:r>
            <a:r>
              <a:rPr lang="pl-PL" sz="2200" dirty="0" smtClean="0">
                <a:latin typeface="+mj-lt"/>
                <a:cs typeface="Courier New" pitchFamily="49" charset="0"/>
              </a:rPr>
              <a:t>– cuts columns of text from a file</a:t>
            </a:r>
          </a:p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pl-PL" sz="2200" b="1" dirty="0" smtClean="0">
                <a:cs typeface="Courier New" pitchFamily="49" charset="0"/>
              </a:rPr>
              <a:t> </a:t>
            </a:r>
            <a:r>
              <a:rPr lang="pl-PL" sz="2200" dirty="0" smtClean="0">
                <a:cs typeface="Courier New" pitchFamily="49" charset="0"/>
              </a:rPr>
              <a:t>– </a:t>
            </a:r>
            <a:r>
              <a:rPr lang="pl-PL" sz="2200" dirty="0" err="1" smtClean="0">
                <a:cs typeface="Courier New" pitchFamily="49" charset="0"/>
              </a:rPr>
              <a:t>displays</a:t>
            </a:r>
            <a:r>
              <a:rPr lang="pl-PL" sz="2200" dirty="0" smtClean="0">
                <a:cs typeface="Courier New" pitchFamily="49" charset="0"/>
              </a:rPr>
              <a:t> a line of text</a:t>
            </a:r>
          </a:p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pl-PL" sz="2200" b="1" dirty="0" smtClean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– </a:t>
            </a:r>
            <a:r>
              <a:rPr lang="pl-PL" sz="2200" dirty="0" err="1" smtClean="0">
                <a:cs typeface="Courier New" pitchFamily="49" charset="0"/>
              </a:rPr>
              <a:t>will</a:t>
            </a:r>
            <a:r>
              <a:rPr lang="pl-PL" sz="2200" dirty="0" smtClean="0">
                <a:cs typeface="Courier New" pitchFamily="49" charset="0"/>
              </a:rPr>
              <a:t> </a:t>
            </a:r>
            <a:r>
              <a:rPr lang="pl-PL" sz="2200" dirty="0" err="1" smtClean="0">
                <a:cs typeface="Courier New" pitchFamily="49" charset="0"/>
              </a:rPr>
              <a:t>paste</a:t>
            </a:r>
            <a:r>
              <a:rPr lang="pl-PL" sz="2200" dirty="0" smtClean="0">
                <a:cs typeface="Courier New" pitchFamily="49" charset="0"/>
              </a:rPr>
              <a:t> </a:t>
            </a:r>
            <a:r>
              <a:rPr lang="pl-PL" sz="2200" dirty="0">
                <a:cs typeface="Courier New" pitchFamily="49" charset="0"/>
              </a:rPr>
              <a:t>columns of text </a:t>
            </a:r>
            <a:r>
              <a:rPr lang="pl-PL" sz="2200" dirty="0" smtClean="0">
                <a:cs typeface="Courier New" pitchFamily="49" charset="0"/>
              </a:rPr>
              <a:t>into a </a:t>
            </a:r>
            <a:r>
              <a:rPr lang="pl-PL" sz="2200" dirty="0">
                <a:cs typeface="Courier New" pitchFamily="49" charset="0"/>
              </a:rPr>
              <a:t>file</a:t>
            </a:r>
          </a:p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pl-PL" sz="2200" dirty="0" smtClean="0">
                <a:latin typeface="+mj-lt"/>
                <a:cs typeface="Courier New" pitchFamily="49" charset="0"/>
              </a:rPr>
              <a:t> – sorts a file of lines alfabetically</a:t>
            </a:r>
          </a:p>
          <a:p>
            <a:r>
              <a:rPr lang="pl-P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pl-PL" sz="2200" dirty="0" smtClean="0">
                <a:latin typeface="+mj-lt"/>
              </a:rPr>
              <a:t>– translates between characters (e.g.  tr a-z A-Z)</a:t>
            </a:r>
          </a:p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rpm -q</a:t>
            </a:r>
            <a:r>
              <a:rPr lang="pl-PL" sz="2200" dirty="0" smtClean="0">
                <a:latin typeface="+mj-lt"/>
              </a:rPr>
              <a:t> – query about installed software</a:t>
            </a:r>
          </a:p>
          <a:p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whereis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- locate the binary, source, and manual page files for a </a:t>
            </a:r>
            <a:r>
              <a:rPr lang="en-US" sz="2200" dirty="0" smtClean="0">
                <a:latin typeface="+mj-lt"/>
              </a:rPr>
              <a:t>command</a:t>
            </a:r>
            <a:endParaRPr lang="pl-PL" sz="2200" dirty="0" smtClean="0">
              <a:latin typeface="+mj-lt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en-US" sz="2200" dirty="0">
                <a:latin typeface="+mj-lt"/>
              </a:rPr>
              <a:t> - shows the full path of (shell) </a:t>
            </a:r>
            <a:r>
              <a:rPr lang="en-US" sz="2200" dirty="0" smtClean="0">
                <a:latin typeface="+mj-lt"/>
              </a:rPr>
              <a:t>commands</a:t>
            </a:r>
            <a:endParaRPr lang="pl-PL" sz="2200" dirty="0" smtClean="0">
              <a:latin typeface="+mj-lt"/>
            </a:endParaRPr>
          </a:p>
          <a:p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pl-PL" sz="2200" dirty="0" smtClean="0">
                <a:latin typeface="+mj-lt"/>
              </a:rPr>
              <a:t> – command line calculator (scale=2 to see 2 digits)</a:t>
            </a:r>
            <a:endParaRPr lang="en-US" sz="2200" dirty="0">
              <a:latin typeface="+mj-lt"/>
            </a:endParaRPr>
          </a:p>
          <a:p>
            <a:endParaRPr lang="en-US" sz="2200" dirty="0" smtClean="0">
              <a:latin typeface="+mj-lt"/>
            </a:endParaRPr>
          </a:p>
          <a:p>
            <a:endParaRPr lang="pl-PL" sz="2200" dirty="0" smtClean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045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47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File Archiving: tar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Saves and restores multiple files to/from a single file. Directories followed recursively.</a:t>
            </a:r>
          </a:p>
          <a:p>
            <a:pPr eaLnBrk="1" hangingPunct="1"/>
            <a:r>
              <a:rPr lang="en-US" dirty="0" smtClean="0"/>
              <a:t>Format: </a:t>
            </a:r>
          </a:p>
          <a:p>
            <a:pPr lvl="1" eaLnBrk="1" hangingPunct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 tar [options] 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options_values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[files]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 – create a new archive</a:t>
            </a:r>
          </a:p>
          <a:p>
            <a:pPr lvl="1"/>
            <a:r>
              <a:rPr lang="en-US" dirty="0" smtClean="0"/>
              <a:t>v – verbosely list files which are processed.</a:t>
            </a:r>
          </a:p>
          <a:p>
            <a:pPr lvl="1"/>
            <a:r>
              <a:rPr lang="en-US" dirty="0" smtClean="0"/>
              <a:t>f – following is the archive file name</a:t>
            </a:r>
          </a:p>
          <a:p>
            <a:pPr lvl="1"/>
            <a:r>
              <a:rPr lang="en-US" dirty="0" smtClean="0"/>
              <a:t>z – filter the archive through </a:t>
            </a:r>
            <a:r>
              <a:rPr lang="en-US" dirty="0" err="1" smtClean="0"/>
              <a:t>gzip</a:t>
            </a:r>
            <a:r>
              <a:rPr lang="pl-PL" dirty="0" smtClean="0"/>
              <a:t> (</a:t>
            </a:r>
            <a:r>
              <a:rPr lang="pl-PL" dirty="0" err="1" smtClean="0"/>
              <a:t>compress</a:t>
            </a:r>
            <a:r>
              <a:rPr lang="pl-PL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x – extract files from archive</a:t>
            </a:r>
            <a:endParaRPr lang="pl-PL" dirty="0" smtClean="0"/>
          </a:p>
          <a:p>
            <a:pPr lvl="1"/>
            <a:r>
              <a:rPr lang="pl-PL" dirty="0"/>
              <a:t>j</a:t>
            </a:r>
            <a:r>
              <a:rPr lang="pl-PL" dirty="0" smtClean="0"/>
              <a:t> - </a:t>
            </a:r>
            <a:r>
              <a:rPr lang="en-US" dirty="0" smtClean="0"/>
              <a:t>filter </a:t>
            </a:r>
            <a:r>
              <a:rPr lang="en-US" dirty="0"/>
              <a:t>the archive through </a:t>
            </a:r>
            <a:r>
              <a:rPr lang="pl-PL" dirty="0" smtClean="0"/>
              <a:t>b</a:t>
            </a:r>
            <a:r>
              <a:rPr lang="en-US" dirty="0" smtClean="0"/>
              <a:t>zip</a:t>
            </a:r>
            <a:r>
              <a:rPr lang="pl-PL" dirty="0"/>
              <a:t> (</a:t>
            </a:r>
            <a:r>
              <a:rPr lang="pl-PL" dirty="0" err="1"/>
              <a:t>compress</a:t>
            </a:r>
            <a:r>
              <a:rPr lang="pl-PL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 eaLnBrk="1" hangingPunct="1"/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0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Archiving: tar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cvf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[FILE] [ITEM]</a:t>
            </a:r>
            <a:r>
              <a:rPr lang="en-US" b="1" dirty="0" smtClean="0"/>
              <a:t> </a:t>
            </a:r>
            <a:r>
              <a:rPr lang="en-US" dirty="0" smtClean="0"/>
              <a:t>	Backup the specified item(s)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cvf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/backup.tar ~/data ~/test 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czvf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[FILE] [ITEM] </a:t>
            </a:r>
            <a:r>
              <a:rPr lang="en-US" dirty="0" smtClean="0"/>
              <a:t>	Compress the archive to save space 	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xvf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[FILE] [ITEM] </a:t>
            </a:r>
            <a:r>
              <a:rPr lang="en-US" dirty="0" smtClean="0"/>
              <a:t>	Restore the specified item(s)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$tar -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xvf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backup.tar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[FILE] </a:t>
            </a:r>
            <a:r>
              <a:rPr lang="en-US" dirty="0" smtClean="0"/>
              <a:t>	List all files in the specified archive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pl-PL" b="1" dirty="0" smtClean="0">
              <a:latin typeface="Courier New" pitchFamily="49" charset="0"/>
              <a:cs typeface="Courier New" pitchFamily="49" charset="0"/>
            </a:endParaRPr>
          </a:p>
          <a:p>
            <a:pPr marL="359637" lvl="1" indent="0">
              <a:buNone/>
            </a:pPr>
            <a:r>
              <a:rPr lang="pl-PL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err="1" smtClean="0">
                <a:latin typeface="+mn-lt"/>
                <a:cs typeface="Courier New" pitchFamily="49" charset="0"/>
              </a:rPr>
              <a:t>e.g</a:t>
            </a:r>
            <a:r>
              <a:rPr lang="pl-PL" dirty="0" smtClean="0">
                <a:latin typeface="+mn-lt"/>
                <a:cs typeface="Courier New" pitchFamily="49" charset="0"/>
              </a:rPr>
              <a:t>.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tar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backup.tar</a:t>
            </a:r>
            <a:endParaRPr lang="en-US" dirty="0" smtClean="0"/>
          </a:p>
          <a:p>
            <a:r>
              <a:rPr lang="en-US" sz="2000" dirty="0" smtClean="0">
                <a:hlinkClick r:id="rId2"/>
              </a:rPr>
              <a:t>http://www.thegeekstuff.com/2010/04/unix-tar-command-examples/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65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Compression: gzip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Compressing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filename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err="1" smtClean="0">
                <a:latin typeface="+mn-lt"/>
                <a:cs typeface="Courier New" pitchFamily="49" charset="0"/>
              </a:rPr>
              <a:t>or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bzip2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filename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 eaLnBrk="1" hangingPunct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backup.tar</a:t>
            </a:r>
            <a:endParaRPr lang="pl-PL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bzip2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backup.tar</a:t>
            </a:r>
          </a:p>
          <a:p>
            <a:pPr lvl="1">
              <a:buNone/>
            </a:pPr>
            <a:r>
              <a:rPr lang="en-US" dirty="0" smtClean="0"/>
              <a:t>The resulted file is backup.tar.gz</a:t>
            </a:r>
            <a:r>
              <a:rPr lang="pl-PL" dirty="0" smtClean="0"/>
              <a:t>/</a:t>
            </a:r>
            <a:r>
              <a:rPr lang="en-US" dirty="0"/>
              <a:t> </a:t>
            </a:r>
            <a:r>
              <a:rPr lang="en-US" dirty="0" smtClean="0"/>
              <a:t>backup.tar.</a:t>
            </a:r>
            <a:r>
              <a:rPr lang="pl-PL" dirty="0" smtClean="0"/>
              <a:t>bz2</a:t>
            </a:r>
            <a:endParaRPr lang="en-US" dirty="0" smtClean="0"/>
          </a:p>
          <a:p>
            <a:r>
              <a:rPr lang="en-US" dirty="0" smtClean="0"/>
              <a:t>Uncompressing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filename.gz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cs typeface="Courier New" pitchFamily="49" charset="0"/>
              </a:rPr>
              <a:t>or</a:t>
            </a:r>
            <a:r>
              <a:rPr lang="pl-PL" dirty="0">
                <a:latin typeface="Courier New" pitchFamily="49" charset="0"/>
                <a:cs typeface="Courier New" pitchFamily="49" charset="0"/>
              </a:rPr>
              <a:t> bzip2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–d filename.bz2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gzip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–d backup.tar.gz</a:t>
            </a:r>
            <a:endParaRPr lang="pl-PL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bzip2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–d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backup.tar.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bz2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/>
              <a:t>The uncompressed file is backup.tar</a:t>
            </a:r>
          </a:p>
          <a:p>
            <a:pPr marL="457200" lvl="1" indent="0" eaLnBrk="1" hangingPunct="1">
              <a:buNone/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26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5058D5-E8E9-43D3-A521-DC72FC3DF165}" type="slidenum">
              <a:rPr lang="en-US" altLang="nl-BE"/>
              <a:pPr/>
              <a:t>12</a:t>
            </a:fld>
            <a:endParaRPr lang="en-US" altLang="nl-BE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nl-BE" sz="3200"/>
              <a:t>Open Source Software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61320"/>
            <a:ext cx="6491064" cy="4464843"/>
          </a:xfrm>
          <a:ln/>
        </p:spPr>
        <p:txBody>
          <a:bodyPr/>
          <a:lstStyle/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b="1" dirty="0"/>
              <a:t>Open Source Software (OSS) </a:t>
            </a:r>
            <a:r>
              <a:rPr lang="en-US" altLang="nl-BE" sz="1800" dirty="0"/>
              <a:t>generally refers to software for which the source code is available and which the licensing scheme permits the user to modify it and redistribute it in modified or unmodified form.</a:t>
            </a:r>
          </a:p>
          <a:p>
            <a:pPr>
              <a:spcBef>
                <a:spcPts val="450"/>
              </a:spcBef>
              <a:buFont typeface="Arial" panose="020B0604020202020204" pitchFamily="34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nl-BE" sz="1800" b="1" dirty="0"/>
          </a:p>
          <a:p>
            <a:pPr>
              <a:spcBef>
                <a:spcPts val="4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b="1" dirty="0"/>
              <a:t>GNU </a:t>
            </a:r>
            <a:r>
              <a:rPr lang="en-US" altLang="nl-BE" sz="1800" b="1" dirty="0" err="1" smtClean="0"/>
              <a:t>copyleft</a:t>
            </a:r>
            <a:r>
              <a:rPr lang="pl-PL" altLang="nl-BE" sz="1800" b="1" dirty="0" smtClean="0"/>
              <a:t> (</a:t>
            </a:r>
            <a:r>
              <a:rPr lang="en-US" altLang="nl-BE" sz="1800" dirty="0" smtClean="0"/>
              <a:t>www.gnu.org</a:t>
            </a:r>
            <a:r>
              <a:rPr lang="pl-PL" altLang="nl-BE" sz="1800" b="1" dirty="0" smtClean="0"/>
              <a:t>)</a:t>
            </a:r>
            <a:r>
              <a:rPr lang="pl-PL" altLang="nl-BE" sz="1800" b="1" baseline="30000" dirty="0" smtClean="0"/>
              <a:t>  </a:t>
            </a:r>
            <a:endParaRPr lang="en-US" altLang="nl-BE" sz="1800" b="1" baseline="30000" dirty="0" smtClean="0"/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 smtClean="0"/>
              <a:t>Nobody should be restricted by the software they use. There are four freedoms that every user should have:</a:t>
            </a:r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 smtClean="0"/>
              <a:t>the </a:t>
            </a:r>
            <a:r>
              <a:rPr lang="en-US" altLang="nl-BE" sz="1800" dirty="0"/>
              <a:t>freedom to use the software for any purpose, </a:t>
            </a:r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/>
              <a:t>the freedom to change the software to suit your needs, </a:t>
            </a:r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/>
              <a:t>the freedom to share the software with your friends and neighbors, and </a:t>
            </a:r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/>
              <a:t>the freedom to share the changes you make. </a:t>
            </a:r>
          </a:p>
          <a:p>
            <a:pPr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800" dirty="0"/>
              <a:t>When a program offers users all of these freedoms, we call </a:t>
            </a:r>
            <a:r>
              <a:rPr lang="en-US" altLang="nl-BE" sz="1800" dirty="0" smtClean="0"/>
              <a:t>it</a:t>
            </a:r>
            <a:r>
              <a:rPr lang="pl-PL" altLang="nl-BE" sz="1800" dirty="0" smtClean="0"/>
              <a:t> free software</a:t>
            </a:r>
            <a:r>
              <a:rPr lang="en-US" altLang="nl-BE" sz="1800" dirty="0" smtClean="0"/>
              <a:t>.</a:t>
            </a:r>
            <a:endParaRPr lang="en-US" altLang="nl-BE" sz="1800" dirty="0"/>
          </a:p>
        </p:txBody>
      </p:sp>
      <p:pic>
        <p:nvPicPr>
          <p:cNvPr id="1026" name="Picture 2" descr="http://upload.wikimedia.org/wikipedia/commons/thumb/3/39/Official_gnu.svg/563px-Official_gnu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005064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e/e1/Free_as_in_Freedo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22" y="1"/>
            <a:ext cx="222227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71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Users, </a:t>
            </a:r>
            <a:r>
              <a:rPr lang="nl-BE" dirty="0" err="1" smtClean="0"/>
              <a:t>groups</a:t>
            </a:r>
            <a:r>
              <a:rPr lang="nl-BE" dirty="0" smtClean="0"/>
              <a:t>, security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5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7B45-27B3-499C-9669-C2CDED44166A}" type="slidenum">
              <a:rPr lang="zh-TW" altLang="en-US"/>
              <a:pPr/>
              <a:t>121</a:t>
            </a:fld>
            <a:endParaRPr lang="en-US" altLang="zh-TW"/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nl-BE" dirty="0" smtClean="0"/>
              <a:t>File access </a:t>
            </a:r>
            <a:r>
              <a:rPr lang="nl-BE" dirty="0" err="1" smtClean="0"/>
              <a:t>rights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l-PL" dirty="0" smtClean="0"/>
              <a:t>Linux File Access Privilege</a:t>
            </a:r>
            <a:endParaRPr lang="en-US" b="1" dirty="0" smtClean="0"/>
          </a:p>
          <a:p>
            <a:r>
              <a:rPr lang="en-US" dirty="0" smtClean="0"/>
              <a:t>Linux </a:t>
            </a:r>
            <a:r>
              <a:rPr lang="en-US" dirty="0"/>
              <a:t>is a multiuser system, the files of all users are stored in a single file structure</a:t>
            </a:r>
          </a:p>
          <a:p>
            <a:r>
              <a:rPr lang="en-US" dirty="0"/>
              <a:t>Mechanism is required to restrict one user to access the files of another user, if he is not supposed to</a:t>
            </a:r>
          </a:p>
          <a:p>
            <a:r>
              <a:rPr lang="en-US" dirty="0"/>
              <a:t>User can impose access permission to each file to restrict its access</a:t>
            </a:r>
          </a:p>
          <a:p>
            <a:r>
              <a:rPr lang="en-US" dirty="0"/>
              <a:t>The term “access permission” refers to</a:t>
            </a:r>
          </a:p>
          <a:p>
            <a:pPr lvl="1"/>
            <a:r>
              <a:rPr lang="en-US" dirty="0"/>
              <a:t>read permission</a:t>
            </a:r>
          </a:p>
          <a:p>
            <a:pPr lvl="1"/>
            <a:r>
              <a:rPr lang="en-US" dirty="0"/>
              <a:t>write permission</a:t>
            </a:r>
          </a:p>
          <a:p>
            <a:pPr lvl="1"/>
            <a:r>
              <a:rPr lang="en-US" dirty="0"/>
              <a:t>execute </a:t>
            </a:r>
            <a:r>
              <a:rPr lang="en-US" dirty="0" smtClean="0"/>
              <a:t>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File access rights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types of </a:t>
            </a:r>
            <a:r>
              <a:rPr lang="en-US" b="1" dirty="0"/>
              <a:t>access rights</a:t>
            </a:r>
          </a:p>
          <a:p>
            <a:r>
              <a:rPr lang="en-US" dirty="0"/>
              <a:t>Read access (r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reading, opening, viewing, and copying the file is allowed</a:t>
            </a:r>
          </a:p>
          <a:p>
            <a:r>
              <a:rPr lang="en-US" dirty="0" smtClean="0"/>
              <a:t>Write </a:t>
            </a:r>
            <a:r>
              <a:rPr lang="en-US" dirty="0"/>
              <a:t>access (w)</a:t>
            </a:r>
          </a:p>
          <a:p>
            <a:pPr lvl="1"/>
            <a:r>
              <a:rPr lang="en-US" dirty="0" smtClean="0"/>
              <a:t>writing, changing, deleting, and saving the file is allowed</a:t>
            </a:r>
          </a:p>
          <a:p>
            <a:r>
              <a:rPr lang="en-US" dirty="0" smtClean="0"/>
              <a:t>Execute </a:t>
            </a:r>
            <a:r>
              <a:rPr lang="en-US" dirty="0"/>
              <a:t>rights (x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executing and invoking the file is allowed. This is required for directories to allow searching and access.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/>
              <a:t>Use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-l </a:t>
            </a:r>
            <a:r>
              <a:rPr lang="en-US" i="1" dirty="0"/>
              <a:t>to check file access rights</a:t>
            </a:r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1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File access </a:t>
            </a:r>
            <a:r>
              <a:rPr lang="nl-BE" dirty="0" err="1"/>
              <a:t>rights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 types of </a:t>
            </a:r>
            <a:r>
              <a:rPr lang="en-US" b="1" dirty="0" smtClean="0"/>
              <a:t>access levels</a:t>
            </a:r>
          </a:p>
          <a:p>
            <a:r>
              <a:rPr lang="en-US" dirty="0" smtClean="0"/>
              <a:t>User (u): for the owner of the file</a:t>
            </a:r>
          </a:p>
          <a:p>
            <a:r>
              <a:rPr lang="en-US" dirty="0" smtClean="0"/>
              <a:t>Group (g): each file also has a “group” attribute, corresponding to a given list of users</a:t>
            </a:r>
          </a:p>
          <a:p>
            <a:r>
              <a:rPr lang="en-US" dirty="0" smtClean="0"/>
              <a:t>Others (o): for all other users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01008"/>
            <a:ext cx="4032448" cy="236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47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E688-50BB-4B3D-845C-28359C7C54E4}" type="slidenum">
              <a:rPr lang="zh-TW" altLang="en-US"/>
              <a:pPr/>
              <a:t>124</a:t>
            </a:fld>
            <a:endParaRPr lang="en-US" altLang="zh-TW"/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1676400" y="2133600"/>
            <a:ext cx="741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b="1" u="sng" dirty="0">
                <a:solidFill>
                  <a:srgbClr val="FF3300"/>
                </a:solidFill>
                <a:ea typeface="新細明體" panose="02020500000000000000" pitchFamily="18" charset="-120"/>
              </a:rPr>
              <a:t>d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 err="1">
                <a:solidFill>
                  <a:srgbClr val="FF3300"/>
                </a:solidFill>
                <a:ea typeface="新細明體" panose="02020500000000000000" pitchFamily="18" charset="-120"/>
              </a:rPr>
              <a:t>rwx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>
                <a:solidFill>
                  <a:srgbClr val="FF3300"/>
                </a:solidFill>
                <a:ea typeface="新細明體" panose="02020500000000000000" pitchFamily="18" charset="-120"/>
              </a:rPr>
              <a:t>r-x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 err="1">
                <a:solidFill>
                  <a:srgbClr val="FF3300"/>
                </a:solidFill>
                <a:ea typeface="新細明體" panose="02020500000000000000" pitchFamily="18" charset="-120"/>
              </a:rPr>
              <a:t>r-x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  </a:t>
            </a:r>
            <a:r>
              <a:rPr lang="en-US" altLang="zh-TW" b="1" u="sng" dirty="0">
                <a:solidFill>
                  <a:srgbClr val="FF33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 </a:t>
            </a:r>
            <a:r>
              <a:rPr lang="en-US" altLang="zh-TW" b="1" u="sng" dirty="0" err="1">
                <a:solidFill>
                  <a:srgbClr val="FF3300"/>
                </a:solidFill>
                <a:ea typeface="新細明體" panose="02020500000000000000" pitchFamily="18" charset="-120"/>
              </a:rPr>
              <a:t>dlun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 err="1">
                <a:solidFill>
                  <a:srgbClr val="FF3300"/>
                </a:solidFill>
                <a:ea typeface="新細明體" panose="02020500000000000000" pitchFamily="18" charset="-120"/>
              </a:rPr>
              <a:t>dlun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>
                <a:solidFill>
                  <a:srgbClr val="FF3300"/>
                </a:solidFill>
                <a:ea typeface="新細明體" panose="02020500000000000000" pitchFamily="18" charset="-120"/>
              </a:rPr>
              <a:t>4096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>
                <a:solidFill>
                  <a:srgbClr val="FF3300"/>
                </a:solidFill>
                <a:ea typeface="新細明體" panose="02020500000000000000" pitchFamily="18" charset="-120"/>
              </a:rPr>
              <a:t>May 17 2001</a:t>
            </a:r>
            <a:r>
              <a:rPr lang="en-US" altLang="zh-TW" b="1" dirty="0">
                <a:solidFill>
                  <a:srgbClr val="FF33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b="1" u="sng" dirty="0" err="1">
                <a:solidFill>
                  <a:srgbClr val="FF3300"/>
                </a:solidFill>
                <a:ea typeface="新細明體" panose="02020500000000000000" pitchFamily="18" charset="-120"/>
              </a:rPr>
              <a:t>Autostart</a:t>
            </a:r>
            <a:endParaRPr lang="en-US" altLang="zh-TW" b="1" u="sng" dirty="0">
              <a:solidFill>
                <a:srgbClr val="FF3300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" name="Groep 1"/>
          <p:cNvGrpSpPr/>
          <p:nvPr/>
        </p:nvGrpSpPr>
        <p:grpSpPr>
          <a:xfrm>
            <a:off x="228600" y="915764"/>
            <a:ext cx="8486775" cy="4889500"/>
            <a:chOff x="228600" y="914400"/>
            <a:chExt cx="8486775" cy="4889500"/>
          </a:xfrm>
        </p:grpSpPr>
        <p:sp>
          <p:nvSpPr>
            <p:cNvPr id="264200" name="Line 8"/>
            <p:cNvSpPr>
              <a:spLocks noChangeShapeType="1"/>
            </p:cNvSpPr>
            <p:nvPr/>
          </p:nvSpPr>
          <p:spPr bwMode="auto">
            <a:xfrm flipV="1">
              <a:off x="990600" y="2590800"/>
              <a:ext cx="762000" cy="5334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01" name="Text Box 9"/>
            <p:cNvSpPr txBox="1">
              <a:spLocks noChangeArrowheads="1"/>
            </p:cNvSpPr>
            <p:nvPr/>
          </p:nvSpPr>
          <p:spPr bwMode="auto">
            <a:xfrm>
              <a:off x="228600" y="2971800"/>
              <a:ext cx="12954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It is a directory</a:t>
              </a:r>
            </a:p>
          </p:txBody>
        </p:sp>
        <p:sp>
          <p:nvSpPr>
            <p:cNvPr id="264202" name="Line 10"/>
            <p:cNvSpPr>
              <a:spLocks noChangeShapeType="1"/>
            </p:cNvSpPr>
            <p:nvPr/>
          </p:nvSpPr>
          <p:spPr bwMode="auto">
            <a:xfrm flipV="1">
              <a:off x="2123728" y="2514600"/>
              <a:ext cx="0" cy="13716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03" name="Text Box 11"/>
            <p:cNvSpPr txBox="1">
              <a:spLocks noChangeArrowheads="1"/>
            </p:cNvSpPr>
            <p:nvPr/>
          </p:nvSpPr>
          <p:spPr bwMode="auto">
            <a:xfrm>
              <a:off x="533400" y="3886200"/>
              <a:ext cx="228600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The directory can be read, written and executed by the user </a:t>
              </a:r>
              <a:r>
                <a:rPr lang="en-US" altLang="zh-TW" dirty="0" err="1">
                  <a:ea typeface="新細明體" panose="02020500000000000000" pitchFamily="18" charset="-120"/>
                </a:rPr>
                <a:t>dlun</a:t>
              </a:r>
              <a:endParaRPr lang="en-US" altLang="zh-TW" dirty="0">
                <a:ea typeface="新細明體" panose="02020500000000000000" pitchFamily="18" charset="-120"/>
              </a:endParaRPr>
            </a:p>
          </p:txBody>
        </p:sp>
        <p:sp>
          <p:nvSpPr>
            <p:cNvPr id="264204" name="Line 12"/>
            <p:cNvSpPr>
              <a:spLocks noChangeShapeType="1"/>
            </p:cNvSpPr>
            <p:nvPr/>
          </p:nvSpPr>
          <p:spPr bwMode="auto">
            <a:xfrm flipH="1" flipV="1">
              <a:off x="2601566" y="2509837"/>
              <a:ext cx="741362" cy="128428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05" name="Text Box 13"/>
            <p:cNvSpPr txBox="1">
              <a:spLocks noChangeArrowheads="1"/>
            </p:cNvSpPr>
            <p:nvPr/>
          </p:nvSpPr>
          <p:spPr bwMode="auto">
            <a:xfrm>
              <a:off x="2819400" y="3844925"/>
              <a:ext cx="274320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The directory can be read and executed but not written by other users in the same group of </a:t>
              </a:r>
              <a:r>
                <a:rPr lang="en-US" altLang="zh-TW" dirty="0" err="1">
                  <a:ea typeface="新細明體" panose="02020500000000000000" pitchFamily="18" charset="-120"/>
                </a:rPr>
                <a:t>dlun</a:t>
              </a:r>
              <a:endParaRPr lang="en-US" altLang="zh-TW" dirty="0">
                <a:ea typeface="新細明體" panose="02020500000000000000" pitchFamily="18" charset="-120"/>
              </a:endParaRPr>
            </a:p>
          </p:txBody>
        </p:sp>
        <p:sp>
          <p:nvSpPr>
            <p:cNvPr id="264206" name="Text Box 14"/>
            <p:cNvSpPr txBox="1">
              <a:spLocks noChangeArrowheads="1"/>
            </p:cNvSpPr>
            <p:nvPr/>
          </p:nvSpPr>
          <p:spPr bwMode="auto">
            <a:xfrm>
              <a:off x="5638800" y="3810000"/>
              <a:ext cx="2971800" cy="191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The directory can be read and executed but not written by other users in different group of </a:t>
              </a:r>
              <a:r>
                <a:rPr lang="en-US" altLang="zh-TW" dirty="0" err="1">
                  <a:ea typeface="新細明體" panose="02020500000000000000" pitchFamily="18" charset="-120"/>
                </a:rPr>
                <a:t>dlun</a:t>
              </a:r>
              <a:endParaRPr lang="en-US" altLang="zh-TW" dirty="0">
                <a:ea typeface="新細明體" panose="02020500000000000000" pitchFamily="18" charset="-120"/>
              </a:endParaRPr>
            </a:p>
          </p:txBody>
        </p:sp>
        <p:sp>
          <p:nvSpPr>
            <p:cNvPr id="264207" name="Line 15"/>
            <p:cNvSpPr>
              <a:spLocks noChangeShapeType="1"/>
            </p:cNvSpPr>
            <p:nvPr/>
          </p:nvSpPr>
          <p:spPr bwMode="auto">
            <a:xfrm flipH="1" flipV="1">
              <a:off x="2991612" y="2476499"/>
              <a:ext cx="2799588" cy="136842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08" name="Text Box 16"/>
            <p:cNvSpPr txBox="1">
              <a:spLocks noChangeArrowheads="1"/>
            </p:cNvSpPr>
            <p:nvPr/>
          </p:nvSpPr>
          <p:spPr bwMode="auto">
            <a:xfrm>
              <a:off x="3048000" y="1295400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Owner</a:t>
              </a:r>
            </a:p>
          </p:txBody>
        </p:sp>
        <p:sp>
          <p:nvSpPr>
            <p:cNvPr id="264209" name="Line 17"/>
            <p:cNvSpPr>
              <a:spLocks noChangeShapeType="1"/>
            </p:cNvSpPr>
            <p:nvPr/>
          </p:nvSpPr>
          <p:spPr bwMode="auto">
            <a:xfrm>
              <a:off x="3429000" y="1613400"/>
              <a:ext cx="266700" cy="540837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10" name="Text Box 18"/>
            <p:cNvSpPr txBox="1">
              <a:spLocks noChangeArrowheads="1"/>
            </p:cNvSpPr>
            <p:nvPr/>
          </p:nvSpPr>
          <p:spPr bwMode="auto">
            <a:xfrm>
              <a:off x="4572000" y="1143000"/>
              <a:ext cx="12954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Owner’s group</a:t>
              </a:r>
            </a:p>
          </p:txBody>
        </p:sp>
        <p:sp>
          <p:nvSpPr>
            <p:cNvPr id="264211" name="Line 19"/>
            <p:cNvSpPr>
              <a:spLocks noChangeShapeType="1"/>
            </p:cNvSpPr>
            <p:nvPr/>
          </p:nvSpPr>
          <p:spPr bwMode="auto">
            <a:xfrm flipH="1">
              <a:off x="4380500" y="1752600"/>
              <a:ext cx="420099" cy="4572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12" name="Text Box 20"/>
            <p:cNvSpPr txBox="1">
              <a:spLocks noChangeArrowheads="1"/>
            </p:cNvSpPr>
            <p:nvPr/>
          </p:nvSpPr>
          <p:spPr bwMode="auto">
            <a:xfrm>
              <a:off x="5775325" y="3013075"/>
              <a:ext cx="11382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file size</a:t>
              </a:r>
            </a:p>
          </p:txBody>
        </p:sp>
        <p:sp>
          <p:nvSpPr>
            <p:cNvPr id="264213" name="Line 21"/>
            <p:cNvSpPr>
              <a:spLocks noChangeShapeType="1"/>
            </p:cNvSpPr>
            <p:nvPr/>
          </p:nvSpPr>
          <p:spPr bwMode="auto">
            <a:xfrm flipH="1" flipV="1">
              <a:off x="4920996" y="2481706"/>
              <a:ext cx="897968" cy="566293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14" name="Text Box 22"/>
            <p:cNvSpPr txBox="1">
              <a:spLocks noChangeArrowheads="1"/>
            </p:cNvSpPr>
            <p:nvPr/>
          </p:nvSpPr>
          <p:spPr bwMode="auto">
            <a:xfrm>
              <a:off x="6553200" y="914400"/>
              <a:ext cx="20574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File last modified date</a:t>
              </a:r>
            </a:p>
          </p:txBody>
        </p:sp>
        <p:sp>
          <p:nvSpPr>
            <p:cNvPr id="264215" name="Line 23"/>
            <p:cNvSpPr>
              <a:spLocks noChangeShapeType="1"/>
            </p:cNvSpPr>
            <p:nvPr/>
          </p:nvSpPr>
          <p:spPr bwMode="auto">
            <a:xfrm flipH="1">
              <a:off x="5945599" y="1502275"/>
              <a:ext cx="967963" cy="63132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16" name="Text Box 24"/>
            <p:cNvSpPr txBox="1">
              <a:spLocks noChangeArrowheads="1"/>
            </p:cNvSpPr>
            <p:nvPr/>
          </p:nvSpPr>
          <p:spPr bwMode="auto">
            <a:xfrm>
              <a:off x="1752600" y="1219200"/>
              <a:ext cx="1219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Hard link no</a:t>
              </a:r>
            </a:p>
          </p:txBody>
        </p:sp>
        <p:sp>
          <p:nvSpPr>
            <p:cNvPr id="264217" name="Line 25"/>
            <p:cNvSpPr>
              <a:spLocks noChangeShapeType="1"/>
            </p:cNvSpPr>
            <p:nvPr/>
          </p:nvSpPr>
          <p:spPr bwMode="auto">
            <a:xfrm>
              <a:off x="2286000" y="1600200"/>
              <a:ext cx="914400" cy="5368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64218" name="Text Box 26"/>
            <p:cNvSpPr txBox="1">
              <a:spLocks noChangeArrowheads="1"/>
            </p:cNvSpPr>
            <p:nvPr/>
          </p:nvSpPr>
          <p:spPr bwMode="auto">
            <a:xfrm>
              <a:off x="7391400" y="3048000"/>
              <a:ext cx="13239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file name</a:t>
              </a:r>
            </a:p>
          </p:txBody>
        </p:sp>
        <p:sp>
          <p:nvSpPr>
            <p:cNvPr id="264219" name="Line 27"/>
            <p:cNvSpPr>
              <a:spLocks noChangeShapeType="1"/>
            </p:cNvSpPr>
            <p:nvPr/>
          </p:nvSpPr>
          <p:spPr bwMode="auto">
            <a:xfrm flipH="1" flipV="1">
              <a:off x="7419164" y="2511552"/>
              <a:ext cx="465204" cy="53644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</p:grpSp>
      <p:sp>
        <p:nvSpPr>
          <p:cNvPr id="264220" name="Text Box 28"/>
          <p:cNvSpPr txBox="1">
            <a:spLocks noChangeArrowheads="1"/>
          </p:cNvSpPr>
          <p:nvPr/>
        </p:nvSpPr>
        <p:spPr bwMode="auto">
          <a:xfrm>
            <a:off x="228600" y="5337175"/>
            <a:ext cx="563880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a typeface="新細明體" panose="02020500000000000000" pitchFamily="18" charset="-120"/>
              </a:rPr>
              <a:t>The group of a user is assigned by the administrator when a user is added to the system</a:t>
            </a:r>
          </a:p>
        </p:txBody>
      </p:sp>
      <p:sp>
        <p:nvSpPr>
          <p:cNvPr id="30" name="Title 4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nl-BE" dirty="0" smtClean="0"/>
              <a:t>File access </a:t>
            </a:r>
            <a:r>
              <a:rPr lang="nl-BE" dirty="0" err="1" smtClean="0"/>
              <a:t>rights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B7B45-27B3-499C-9669-C2CDED44166A}" type="slidenum">
              <a:rPr lang="zh-TW" altLang="en-US"/>
              <a:pPr/>
              <a:t>125</a:t>
            </a:fld>
            <a:endParaRPr lang="en-US" altLang="zh-TW"/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nl-BE" dirty="0" smtClean="0"/>
              <a:t>File access </a:t>
            </a:r>
            <a:r>
              <a:rPr lang="nl-BE" dirty="0" err="1" smtClean="0"/>
              <a:t>rights</a:t>
            </a:r>
            <a:endParaRPr lang="en-US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Access </a:t>
            </a:r>
            <a:r>
              <a:rPr lang="en-US" sz="2200" dirty="0"/>
              <a:t>permission can also be assigned to a directory</a:t>
            </a:r>
          </a:p>
          <a:p>
            <a:r>
              <a:rPr lang="en-US" sz="2200" dirty="0"/>
              <a:t>Directory is also a file that contains the attributes of the files inside it</a:t>
            </a:r>
          </a:p>
          <a:p>
            <a:r>
              <a:rPr lang="en-US" sz="2200" dirty="0"/>
              <a:t>If read permission is not given to a directory</a:t>
            </a:r>
          </a:p>
          <a:p>
            <a:pPr lvl="1"/>
            <a:r>
              <a:rPr lang="en-US" sz="2200" dirty="0"/>
              <a:t>cannot show the structure of this directory </a:t>
            </a:r>
          </a:p>
          <a:p>
            <a:pPr lvl="1"/>
            <a:r>
              <a:rPr lang="en-US" sz="2200" dirty="0"/>
              <a:t>e.g. cannot use </a:t>
            </a:r>
            <a:r>
              <a:rPr lang="en-US" sz="2200" dirty="0" err="1"/>
              <a:t>ls</a:t>
            </a:r>
            <a:endParaRPr lang="en-US" sz="2200" dirty="0"/>
          </a:p>
          <a:p>
            <a:r>
              <a:rPr lang="en-US" sz="2200" dirty="0"/>
              <a:t>If write permission is not given to a directory</a:t>
            </a:r>
          </a:p>
          <a:p>
            <a:pPr lvl="1"/>
            <a:r>
              <a:rPr lang="en-US" sz="2200" dirty="0"/>
              <a:t>cannot modify anything of the directory structure</a:t>
            </a:r>
          </a:p>
          <a:p>
            <a:pPr lvl="1"/>
            <a:r>
              <a:rPr lang="en-US" sz="2200" dirty="0"/>
              <a:t>e.g. cannot copy a file into this directory since it will modify the directory structure by adding one more file</a:t>
            </a:r>
          </a:p>
          <a:p>
            <a:r>
              <a:rPr lang="en-US" sz="2200" dirty="0"/>
              <a:t>If execute permission is not given to a directory</a:t>
            </a:r>
          </a:p>
          <a:p>
            <a:pPr lvl="1"/>
            <a:r>
              <a:rPr lang="en-US" sz="2200" dirty="0"/>
              <a:t>nearly nothing can be done with this directory, even cd</a:t>
            </a:r>
          </a:p>
        </p:txBody>
      </p:sp>
    </p:spTree>
    <p:extLst>
      <p:ext uri="{BB962C8B-B14F-4D97-AF65-F5344CB8AC3E}">
        <p14:creationId xmlns:p14="http://schemas.microsoft.com/office/powerpoint/2010/main" val="8615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Access </a:t>
            </a:r>
            <a:r>
              <a:rPr lang="nl-BE" dirty="0" err="1" smtClean="0"/>
              <a:t>rights</a:t>
            </a:r>
            <a:r>
              <a:rPr lang="nl-BE" dirty="0" smtClean="0"/>
              <a:t> </a:t>
            </a:r>
            <a:r>
              <a:rPr lang="nl-BE" dirty="0" err="1" smtClean="0"/>
              <a:t>examples</a:t>
            </a:r>
            <a:endParaRPr lang="nl-BE" dirty="0" smtClean="0"/>
          </a:p>
        </p:txBody>
      </p:sp>
      <p:sp>
        <p:nvSpPr>
          <p:cNvPr id="48131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-r--r--</a:t>
            </a:r>
            <a:br>
              <a:rPr lang="en-US" dirty="0" smtClean="0"/>
            </a:br>
            <a:r>
              <a:rPr lang="en-US" dirty="0" smtClean="0"/>
              <a:t>Readable and writable for file owner, only readable for others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rw</a:t>
            </a:r>
            <a:r>
              <a:rPr lang="en-US" dirty="0" smtClean="0"/>
              <a:t>-r-----</a:t>
            </a:r>
            <a:br>
              <a:rPr lang="en-US" dirty="0" smtClean="0"/>
            </a:br>
            <a:r>
              <a:rPr lang="en-US" dirty="0" smtClean="0"/>
              <a:t>Readable and writable for file owner, only readable for users belonging to the file group.</a:t>
            </a:r>
          </a:p>
          <a:p>
            <a:r>
              <a:rPr lang="en-US" dirty="0" err="1" smtClean="0"/>
              <a:t>drwx</a:t>
            </a:r>
            <a:r>
              <a:rPr lang="en-US" dirty="0" smtClean="0"/>
              <a:t>------</a:t>
            </a:r>
            <a:br>
              <a:rPr lang="en-US" dirty="0" smtClean="0"/>
            </a:br>
            <a:r>
              <a:rPr lang="en-US" dirty="0" smtClean="0"/>
              <a:t>Directory only accessible by its owner</a:t>
            </a:r>
          </a:p>
          <a:p>
            <a:r>
              <a:rPr lang="en-US" dirty="0" smtClean="0"/>
              <a:t>-------r-x</a:t>
            </a:r>
            <a:br>
              <a:rPr lang="en-US" dirty="0" smtClean="0"/>
            </a:br>
            <a:r>
              <a:rPr lang="en-US" dirty="0" smtClean="0"/>
              <a:t>File executable by others but neither by your friends nor by yourself. Nice protections for a trap...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18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1C32-06E3-47C7-A729-D238FA5E4B1E}" type="slidenum">
              <a:rPr lang="zh-TW" altLang="en-US"/>
              <a:pPr/>
              <a:t>127</a:t>
            </a:fld>
            <a:endParaRPr lang="en-US" altLang="zh-TW"/>
          </a:p>
        </p:txBody>
      </p:sp>
      <p:grpSp>
        <p:nvGrpSpPr>
          <p:cNvPr id="2" name="Groep 1"/>
          <p:cNvGrpSpPr/>
          <p:nvPr/>
        </p:nvGrpSpPr>
        <p:grpSpPr>
          <a:xfrm>
            <a:off x="76200" y="1066800"/>
            <a:ext cx="8991600" cy="5707063"/>
            <a:chOff x="76200" y="1066800"/>
            <a:chExt cx="8991600" cy="5707063"/>
          </a:xfrm>
        </p:grpSpPr>
        <p:pic>
          <p:nvPicPr>
            <p:cNvPr id="282631" name="Picture 7" descr="chmo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7"/>
            <a:stretch>
              <a:fillRect/>
            </a:stretch>
          </p:blipFill>
          <p:spPr bwMode="auto">
            <a:xfrm>
              <a:off x="76200" y="1066800"/>
              <a:ext cx="8991600" cy="57070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4022725" y="1336675"/>
              <a:ext cx="4452938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3300"/>
                  </a:solidFill>
                  <a:ea typeface="新細明體" panose="02020500000000000000" pitchFamily="18" charset="-120"/>
                </a:rPr>
                <a:t>temp</a:t>
              </a:r>
              <a:r>
                <a:rPr lang="en-US" altLang="zh-TW" dirty="0">
                  <a:ea typeface="新細明體" panose="02020500000000000000" pitchFamily="18" charset="-120"/>
                </a:rPr>
                <a:t> does not have execution right</a:t>
              </a:r>
            </a:p>
          </p:txBody>
        </p:sp>
        <p:sp>
          <p:nvSpPr>
            <p:cNvPr id="282633" name="Line 9"/>
            <p:cNvSpPr>
              <a:spLocks noChangeShapeType="1"/>
            </p:cNvSpPr>
            <p:nvPr/>
          </p:nvSpPr>
          <p:spPr bwMode="auto">
            <a:xfrm flipH="1">
              <a:off x="762000" y="1905000"/>
              <a:ext cx="3276600" cy="5334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5334000" y="2895600"/>
              <a:ext cx="3076575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even </a:t>
              </a:r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cd</a:t>
              </a:r>
              <a:r>
                <a:rPr lang="en-US" altLang="zh-TW">
                  <a:ea typeface="新細明體" panose="02020500000000000000" pitchFamily="18" charset="-120"/>
                </a:rPr>
                <a:t> is not workable</a:t>
              </a:r>
            </a:p>
          </p:txBody>
        </p:sp>
        <p:sp>
          <p:nvSpPr>
            <p:cNvPr id="282635" name="Line 11"/>
            <p:cNvSpPr>
              <a:spLocks noChangeShapeType="1"/>
            </p:cNvSpPr>
            <p:nvPr/>
          </p:nvSpPr>
          <p:spPr bwMode="auto">
            <a:xfrm flipH="1">
              <a:off x="3657600" y="3200400"/>
              <a:ext cx="1524000" cy="1524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36" name="Text Box 12"/>
            <p:cNvSpPr txBox="1">
              <a:spLocks noChangeArrowheads="1"/>
            </p:cNvSpPr>
            <p:nvPr/>
          </p:nvSpPr>
          <p:spPr bwMode="auto">
            <a:xfrm>
              <a:off x="5334000" y="3810000"/>
              <a:ext cx="3100388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execution right is added</a:t>
              </a:r>
            </a:p>
          </p:txBody>
        </p:sp>
        <p:sp>
          <p:nvSpPr>
            <p:cNvPr id="282637" name="Line 13"/>
            <p:cNvSpPr>
              <a:spLocks noChangeShapeType="1"/>
            </p:cNvSpPr>
            <p:nvPr/>
          </p:nvSpPr>
          <p:spPr bwMode="auto">
            <a:xfrm flipH="1">
              <a:off x="4495800" y="3962400"/>
              <a:ext cx="685800" cy="1524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38" name="Text Box 14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5197475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now we can change the directory to </a:t>
              </a:r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temp</a:t>
              </a:r>
            </a:p>
          </p:txBody>
        </p:sp>
        <p:sp>
          <p:nvSpPr>
            <p:cNvPr id="282639" name="Line 15"/>
            <p:cNvSpPr>
              <a:spLocks noChangeShapeType="1"/>
            </p:cNvSpPr>
            <p:nvPr/>
          </p:nvSpPr>
          <p:spPr bwMode="auto">
            <a:xfrm flipH="1">
              <a:off x="762000" y="4267200"/>
              <a:ext cx="4419600" cy="8382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40" name="Line 16"/>
            <p:cNvSpPr>
              <a:spLocks noChangeShapeType="1"/>
            </p:cNvSpPr>
            <p:nvPr/>
          </p:nvSpPr>
          <p:spPr bwMode="auto">
            <a:xfrm flipH="1" flipV="1">
              <a:off x="2362200" y="5867400"/>
              <a:ext cx="1143000" cy="3048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41" name="Line 17"/>
            <p:cNvSpPr>
              <a:spLocks noChangeShapeType="1"/>
            </p:cNvSpPr>
            <p:nvPr/>
          </p:nvSpPr>
          <p:spPr bwMode="auto">
            <a:xfrm flipH="1" flipV="1">
              <a:off x="3124200" y="5638800"/>
              <a:ext cx="381000" cy="3810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282642" name="Line 18"/>
            <p:cNvSpPr>
              <a:spLocks noChangeShapeType="1"/>
            </p:cNvSpPr>
            <p:nvPr/>
          </p:nvSpPr>
          <p:spPr bwMode="auto">
            <a:xfrm>
              <a:off x="3505200" y="4267200"/>
              <a:ext cx="30480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</p:grpSp>
      <p:sp>
        <p:nvSpPr>
          <p:cNvPr id="20" name="Titel 1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nl-BE" smtClean="0"/>
              <a:t>Access rights examples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93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chmod: changing permissions</a:t>
            </a:r>
          </a:p>
        </p:txBody>
      </p:sp>
      <p:sp>
        <p:nvSpPr>
          <p:cNvPr id="49155" name="Tijdelijke aanduiding voor tekst 2"/>
          <p:cNvSpPr txBox="1">
            <a:spLocks noGrp="1"/>
          </p:cNvSpPr>
          <p:nvPr>
            <p:ph idx="1"/>
          </p:nvPr>
        </p:nvSpPr>
        <p:spPr>
          <a:xfrm>
            <a:off x="467544" y="1440000"/>
            <a:ext cx="8424936" cy="4678362"/>
          </a:xfrm>
        </p:spPr>
        <p:txBody>
          <a:bodyPr/>
          <a:lstStyle/>
          <a:p>
            <a:r>
              <a:rPr lang="en-US" dirty="0" smtClean="0"/>
              <a:t>Permissions allow you to share files or directories or to lock them down to be private.</a:t>
            </a:r>
          </a:p>
          <a:p>
            <a:r>
              <a:rPr lang="pl-PL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dirty="0" smtClean="0"/>
              <a:t> (change mode)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&lt;permissions&gt; &lt;files&gt;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/>
              <a:t>2 formats for permissions:</a:t>
            </a:r>
          </a:p>
          <a:p>
            <a:pPr lvl="1"/>
            <a:r>
              <a:rPr lang="nl-BE" dirty="0"/>
              <a:t>o</a:t>
            </a:r>
            <a:r>
              <a:rPr lang="nl-BE" dirty="0" smtClean="0"/>
              <a:t>ctal format </a:t>
            </a:r>
            <a:r>
              <a:rPr lang="pl-PL" dirty="0" smtClean="0"/>
              <a:t>(3 digit octal form)</a:t>
            </a:r>
            <a:endParaRPr lang="nl-BE" dirty="0" smtClean="0"/>
          </a:p>
          <a:p>
            <a:pPr lvl="1"/>
            <a:r>
              <a:rPr lang="nl-BE" dirty="0" smtClean="0"/>
              <a:t>symbolic format</a:t>
            </a:r>
            <a:br>
              <a:rPr lang="nl-BE" dirty="0" smtClean="0"/>
            </a:br>
            <a:endParaRPr lang="nl-BE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941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chmod: changing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octal format (abc): </a:t>
            </a:r>
            <a:br>
              <a:rPr lang="nl-BE" dirty="0" smtClean="0"/>
            </a:br>
            <a:r>
              <a:rPr lang="nl-BE" dirty="0" smtClean="0"/>
              <a:t>a,b,c = r*4+w*2+x*1 (r, w, x: booleans)</a:t>
            </a:r>
          </a:p>
          <a:p>
            <a:pPr lvl="2"/>
            <a:r>
              <a:rPr lang="en-US" dirty="0" smtClean="0"/>
              <a:t>0 none 			--- </a:t>
            </a:r>
          </a:p>
          <a:p>
            <a:pPr lvl="2"/>
            <a:r>
              <a:rPr lang="en-US" dirty="0" smtClean="0"/>
              <a:t>1 execute-only 		--x </a:t>
            </a:r>
          </a:p>
          <a:p>
            <a:pPr lvl="2"/>
            <a:r>
              <a:rPr lang="en-US" dirty="0" smtClean="0"/>
              <a:t>2 write 			-w- </a:t>
            </a:r>
          </a:p>
          <a:p>
            <a:pPr lvl="2"/>
            <a:r>
              <a:rPr lang="en-US" dirty="0" smtClean="0"/>
              <a:t>3 execute and write 	-</a:t>
            </a:r>
            <a:r>
              <a:rPr lang="en-US" dirty="0" err="1" smtClean="0"/>
              <a:t>wx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4 read-only	 	r– </a:t>
            </a:r>
          </a:p>
          <a:p>
            <a:pPr lvl="2"/>
            <a:r>
              <a:rPr lang="en-US" dirty="0" smtClean="0"/>
              <a:t>5 read and execute 	r-x </a:t>
            </a:r>
          </a:p>
          <a:p>
            <a:pPr lvl="2"/>
            <a:r>
              <a:rPr lang="en-US" dirty="0" smtClean="0"/>
              <a:t>6 read and write 		</a:t>
            </a:r>
            <a:r>
              <a:rPr lang="en-US" dirty="0" err="1" smtClean="0"/>
              <a:t>rw</a:t>
            </a:r>
            <a:r>
              <a:rPr lang="en-US" dirty="0" smtClean="0"/>
              <a:t>- </a:t>
            </a:r>
          </a:p>
          <a:p>
            <a:pPr lvl="2"/>
            <a:r>
              <a:rPr lang="en-US" dirty="0" smtClean="0"/>
              <a:t>7 read, write, and execute 	</a:t>
            </a:r>
            <a:r>
              <a:rPr lang="en-US" dirty="0" err="1" smtClean="0"/>
              <a:t>rwx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</a:t>
            </a:r>
          </a:p>
          <a:p>
            <a:pPr lvl="1"/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644 &lt;file&gt;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/>
              <a:t>(rw for u, r for g and 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129</a:t>
            </a:fld>
            <a:endParaRPr lang="nl-NL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228184" y="4343340"/>
            <a:ext cx="323129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660 :  110 110 000</a:t>
            </a:r>
          </a:p>
          <a:p>
            <a:r>
              <a:rPr lang="pl-PL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  <a:sym typeface="Symbol" panose="05050102010706020507" pitchFamily="18" charset="2"/>
              </a:rPr>
              <a:t>       </a:t>
            </a:r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  <a:sym typeface="Symbol" panose="05050102010706020507" pitchFamily="18" charset="2"/>
              </a:rPr>
              <a:t> </a:t>
            </a:r>
            <a:r>
              <a:rPr lang="en-US" altLang="zh-TW" sz="2400" dirty="0" err="1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rw</a:t>
            </a:r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- </a:t>
            </a:r>
            <a:r>
              <a:rPr lang="en-US" altLang="zh-TW" sz="2400" dirty="0" err="1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rw</a:t>
            </a:r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- ---</a:t>
            </a:r>
          </a:p>
          <a:p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545 :  101 100 101</a:t>
            </a:r>
          </a:p>
          <a:p>
            <a:r>
              <a:rPr lang="pl-PL" altLang="zh-TW" sz="2400" dirty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pl-PL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  <a:sym typeface="Symbol" panose="05050102010706020507" pitchFamily="18" charset="2"/>
              </a:rPr>
              <a:t>     </a:t>
            </a:r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r>
              <a:rPr lang="en-US" altLang="zh-TW" sz="2400" dirty="0" smtClean="0">
                <a:solidFill>
                  <a:srgbClr val="FF3300"/>
                </a:solidFill>
                <a:latin typeface="+mj-lt"/>
                <a:ea typeface="新細明體" panose="02020500000000000000" pitchFamily="18" charset="-120"/>
              </a:rPr>
              <a:t> r-x r-- r-x</a:t>
            </a:r>
            <a:endParaRPr lang="en-US" altLang="zh-TW" sz="2400" dirty="0">
              <a:solidFill>
                <a:srgbClr val="FF3300"/>
              </a:solidFill>
              <a:latin typeface="+mj-lt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52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</a:t>
            </a:r>
            <a:r>
              <a:rPr lang="pl-PL" dirty="0" smtClean="0"/>
              <a:t>n</a:t>
            </a:r>
            <a:r>
              <a:rPr lang="nl-BE" dirty="0" err="1" smtClean="0"/>
              <a:t>ux</a:t>
            </a:r>
            <a:r>
              <a:rPr lang="nl-BE" dirty="0" smtClean="0"/>
              <a:t>: </a:t>
            </a:r>
            <a:r>
              <a:rPr lang="nl-BE" dirty="0" err="1" smtClean="0"/>
              <a:t>some</a:t>
            </a:r>
            <a:r>
              <a:rPr lang="nl-BE" dirty="0" smtClean="0"/>
              <a:t> </a:t>
            </a:r>
            <a:r>
              <a:rPr lang="nl-BE" dirty="0" err="1" smtClean="0"/>
              <a:t>history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1800" dirty="0" smtClean="0">
                <a:latin typeface="+mn-lt"/>
              </a:rPr>
              <a:t>UNIX: </a:t>
            </a:r>
            <a:r>
              <a:rPr lang="nl-BE" sz="1800" dirty="0" err="1" smtClean="0">
                <a:latin typeface="+mn-lt"/>
              </a:rPr>
              <a:t>roots</a:t>
            </a:r>
            <a:r>
              <a:rPr lang="nl-BE" sz="1800" dirty="0" smtClean="0">
                <a:latin typeface="+mn-lt"/>
              </a:rPr>
              <a:t> in Bell Labs (AT&amp;T) </a:t>
            </a:r>
          </a:p>
          <a:p>
            <a:pPr>
              <a:spcBef>
                <a:spcPts val="600"/>
              </a:spcBef>
            </a:pPr>
            <a:r>
              <a:rPr lang="en-US" altLang="nl-BE" sz="1800" dirty="0"/>
              <a:t>1985 Free Software Foundation (FSF) founded by Richard Stallman.  Along with other programmers creates the tools needed to make a UNIX compatible OS</a:t>
            </a:r>
          </a:p>
          <a:p>
            <a:pPr>
              <a:spcBef>
                <a:spcPts val="600"/>
              </a:spcBef>
            </a:pPr>
            <a:r>
              <a:rPr lang="en-US" altLang="nl-BE" sz="1800" dirty="0"/>
              <a:t>1985 Professor Andy </a:t>
            </a:r>
            <a:r>
              <a:rPr lang="en-US" altLang="nl-BE" sz="1800" dirty="0" err="1"/>
              <a:t>Tannenbaum</a:t>
            </a:r>
            <a:r>
              <a:rPr lang="en-US" altLang="nl-BE" sz="1800" dirty="0"/>
              <a:t> creates a UNIX like operating system based on System V Unix for the IBM PC &amp; PC/AT computers.  It is called </a:t>
            </a:r>
            <a:r>
              <a:rPr lang="en-US" altLang="nl-BE" sz="1800" dirty="0" err="1"/>
              <a:t>Minix</a:t>
            </a:r>
            <a:r>
              <a:rPr lang="en-US" altLang="nl-BE" sz="1800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nl-BE" sz="1800" dirty="0"/>
              <a:t>1989 Richard Stallman releases GPL and GNU software but lacks a free kernel.</a:t>
            </a:r>
          </a:p>
          <a:p>
            <a:pPr>
              <a:spcBef>
                <a:spcPts val="600"/>
              </a:spcBef>
            </a:pPr>
            <a:r>
              <a:rPr lang="en-US" altLang="nl-BE" sz="1800" dirty="0"/>
              <a:t>1991 Building on the concepts in </a:t>
            </a:r>
            <a:r>
              <a:rPr lang="en-US" altLang="nl-BE" sz="1800" dirty="0" err="1"/>
              <a:t>Minix</a:t>
            </a:r>
            <a:r>
              <a:rPr lang="en-US" altLang="nl-BE" sz="1800" dirty="0"/>
              <a:t>, Linus Torvalds (Finnish college student) develops Linux along with help from other users on the web.</a:t>
            </a:r>
          </a:p>
          <a:p>
            <a:endParaRPr lang="pl-PL" sz="1800" dirty="0" smtClean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575" y="4725144"/>
            <a:ext cx="269167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071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chmod: changing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9999"/>
            <a:ext cx="8478464" cy="4428000"/>
          </a:xfrm>
        </p:spPr>
        <p:txBody>
          <a:bodyPr/>
          <a:lstStyle/>
          <a:p>
            <a:r>
              <a:rPr lang="nl-BE" dirty="0" smtClean="0"/>
              <a:t>symbolic format:</a:t>
            </a:r>
            <a:br>
              <a:rPr lang="nl-BE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go+r</a:t>
            </a:r>
            <a:r>
              <a:rPr lang="nl-BE" dirty="0" smtClean="0"/>
              <a:t>: add read permissions to group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others</a:t>
            </a:r>
            <a:r>
              <a:rPr lang="nl-BE" dirty="0" smtClean="0"/>
              <a:t>.</a:t>
            </a:r>
            <a:br>
              <a:rPr lang="nl-BE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u-w</a:t>
            </a:r>
            <a:r>
              <a:rPr lang="nl-BE" dirty="0" smtClean="0"/>
              <a:t>: remove write permissions from user.</a:t>
            </a:r>
            <a:br>
              <a:rPr lang="nl-BE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chmod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a-x</a:t>
            </a:r>
            <a:r>
              <a:rPr lang="nl-BE" dirty="0" smtClean="0"/>
              <a:t>: (a: all) remove execute permission from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39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Access right constraints</a:t>
            </a:r>
          </a:p>
        </p:txBody>
      </p:sp>
      <p:sp>
        <p:nvSpPr>
          <p:cNvPr id="47107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is sufficient to execute binaries</a:t>
            </a:r>
            <a:br>
              <a:rPr lang="en-US" dirty="0" smtClean="0"/>
            </a:br>
            <a:r>
              <a:rPr lang="en-US" dirty="0" smtClean="0"/>
              <a:t>Both x and r and required for shell scripts.</a:t>
            </a:r>
          </a:p>
          <a:p>
            <a:r>
              <a:rPr lang="en-US" dirty="0" smtClean="0"/>
              <a:t>Both r and x permissions needed in practice for directories:</a:t>
            </a:r>
            <a:br>
              <a:rPr lang="en-US" dirty="0" smtClean="0"/>
            </a:br>
            <a:r>
              <a:rPr lang="en-US" dirty="0" smtClean="0"/>
              <a:t>r to list the contents, x to access the contents.</a:t>
            </a:r>
          </a:p>
          <a:p>
            <a:r>
              <a:rPr lang="en-US" dirty="0" smtClean="0"/>
              <a:t>You can't rename, remove, copy files in a directory if you don't have w access to this directory.</a:t>
            </a:r>
          </a:p>
          <a:p>
            <a:r>
              <a:rPr lang="en-US" dirty="0" smtClean="0"/>
              <a:t>If you have w access to a directory, you can remove a file even if you don't have write access to this file (remember that a directory is just a file describing a list of files). This even lets you modify (remove + recreate) a file even without w access to it.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42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hangingPunct="0">
              <a:buNone/>
            </a:pPr>
            <a:r>
              <a:rPr lang="en-US" sz="4400" kern="1200" dirty="0" smtClean="0">
                <a:latin typeface="Arial" pitchFamily="34" charset="0"/>
                <a:cs typeface="Arial" pitchFamily="34" charset="0"/>
              </a:rPr>
              <a:t>process </a:t>
            </a:r>
            <a:r>
              <a:rPr lang="en-US" sz="4400" kern="1200" dirty="0"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84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Process</a:t>
            </a:r>
            <a:endParaRPr lang="nl-BE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“Everything in Unix is a file. Everything in Unix that is not a file is a </a:t>
            </a:r>
            <a:r>
              <a:rPr lang="en-US" dirty="0" smtClean="0"/>
              <a:t>process”</a:t>
            </a:r>
          </a:p>
          <a:p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Instances </a:t>
            </a:r>
            <a:r>
              <a:rPr lang="en-US" dirty="0"/>
              <a:t>of a running </a:t>
            </a:r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instances of the same program can run at the same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Processes </a:t>
            </a:r>
            <a:r>
              <a:rPr lang="en-US" dirty="0"/>
              <a:t>are assigned a unique identifier which is used to monitor and control the process (PID)</a:t>
            </a:r>
            <a:br>
              <a:rPr lang="en-US" dirty="0"/>
            </a:b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9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Process</a:t>
            </a:r>
            <a:endParaRPr lang="nl-BE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 that is claimed to be executing is called a process</a:t>
            </a:r>
          </a:p>
          <a:p>
            <a:r>
              <a:rPr lang="en-US" dirty="0"/>
              <a:t>For a multitasking system, a process has at least the following three states: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134</a:t>
            </a:fld>
            <a:endParaRPr lang="nl-NL"/>
          </a:p>
        </p:txBody>
      </p:sp>
      <p:grpSp>
        <p:nvGrpSpPr>
          <p:cNvPr id="6" name="Groep 5"/>
          <p:cNvGrpSpPr/>
          <p:nvPr/>
        </p:nvGrpSpPr>
        <p:grpSpPr>
          <a:xfrm>
            <a:off x="182562" y="3429000"/>
            <a:ext cx="9342438" cy="2514600"/>
            <a:chOff x="182562" y="3886200"/>
            <a:chExt cx="9342438" cy="2514600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2362200" y="3886200"/>
              <a:ext cx="1676400" cy="10668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anose="02020500000000000000" pitchFamily="18" charset="-120"/>
                </a:rPr>
                <a:t>Ready</a:t>
              </a: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5181600" y="3886200"/>
              <a:ext cx="1676400" cy="10668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anose="02020500000000000000" pitchFamily="18" charset="-120"/>
                </a:rPr>
                <a:t>Running</a:t>
              </a: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3886200" y="5334000"/>
              <a:ext cx="1676400" cy="1066800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anose="02020500000000000000" pitchFamily="18" charset="-120"/>
                </a:rPr>
                <a:t>Sleeping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1295400" y="44196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114800" y="44196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934200" y="44958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 flipV="1">
              <a:off x="3733800" y="4876800"/>
              <a:ext cx="457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 flipH="1">
              <a:off x="4038600" y="42672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5334000" y="5029200"/>
              <a:ext cx="685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nl-BE"/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82562" y="3938016"/>
              <a:ext cx="1463675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Start execution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8001000" y="4024313"/>
              <a:ext cx="15240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ea typeface="新細明體" panose="02020500000000000000" pitchFamily="18" charset="-120"/>
                </a:rPr>
                <a:t>Finish execution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5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Process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Ready </a:t>
            </a:r>
            <a:r>
              <a:rPr lang="en-US" sz="2200" dirty="0"/>
              <a:t>state</a:t>
            </a:r>
          </a:p>
          <a:p>
            <a:pPr lvl="1"/>
            <a:r>
              <a:rPr lang="en-US" sz="2200" dirty="0"/>
              <a:t>All processes that are ready to execute but without the CPU are at the ready state</a:t>
            </a:r>
          </a:p>
          <a:p>
            <a:pPr lvl="1"/>
            <a:r>
              <a:rPr lang="en-US" sz="2200" dirty="0"/>
              <a:t>If there is only 1 CPU in the system, all processes except one are at the ready state</a:t>
            </a:r>
          </a:p>
          <a:p>
            <a:r>
              <a:rPr lang="en-US" sz="2200" dirty="0"/>
              <a:t>Running state</a:t>
            </a:r>
          </a:p>
          <a:p>
            <a:pPr lvl="1"/>
            <a:r>
              <a:rPr lang="en-US" sz="2200" dirty="0"/>
              <a:t>The process that actually possesses the CPU is at the running state</a:t>
            </a:r>
          </a:p>
          <a:p>
            <a:pPr lvl="1"/>
            <a:r>
              <a:rPr lang="en-US" sz="2200" dirty="0"/>
              <a:t>If there is only 1 CPU in the system, at most there is only one process is at the running state</a:t>
            </a:r>
          </a:p>
          <a:p>
            <a:r>
              <a:rPr lang="en-US" sz="2200" dirty="0"/>
              <a:t>Sleeping state</a:t>
            </a:r>
          </a:p>
          <a:p>
            <a:pPr lvl="1"/>
            <a:r>
              <a:rPr lang="en-US" sz="2200" dirty="0"/>
              <a:t>The process that is waiting for other resources, e.g. I/O, is at the sleeping state</a:t>
            </a:r>
          </a:p>
          <a:p>
            <a:endParaRPr lang="nl-BE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208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Display running processes 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cfr</a:t>
            </a:r>
            <a:r>
              <a:rPr lang="en-US" dirty="0" smtClean="0"/>
              <a:t>. Windows Task Manager ctrl-shift-esc)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	Display the current user's processes 	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-e </a:t>
            </a:r>
            <a:r>
              <a:rPr lang="en-US" dirty="0"/>
              <a:t>	Display all processes running on the </a:t>
            </a:r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ef</a:t>
            </a:r>
            <a:r>
              <a:rPr lang="en-US" dirty="0"/>
              <a:t> 	Display detailed information about running processes 	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-u [USER] </a:t>
            </a:r>
            <a:r>
              <a:rPr lang="en-US" dirty="0"/>
              <a:t>	Display processes owned by the specified user </a:t>
            </a:r>
            <a:endParaRPr lang="pl-PL" dirty="0" smtClean="0"/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	Display </a:t>
            </a:r>
            <a:r>
              <a:rPr lang="pl-PL" dirty="0" smtClean="0"/>
              <a:t>extra info (</a:t>
            </a:r>
            <a:r>
              <a:rPr lang="pl-PL" dirty="0" err="1" smtClean="0"/>
              <a:t>running</a:t>
            </a:r>
            <a:r>
              <a:rPr lang="pl-PL" dirty="0" smtClean="0"/>
              <a:t> </a:t>
            </a:r>
            <a:r>
              <a:rPr lang="pl-PL" dirty="0" err="1" smtClean="0"/>
              <a:t>state</a:t>
            </a:r>
            <a:r>
              <a:rPr lang="pl-PL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5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Process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0024" y="4509120"/>
            <a:ext cx="8334000" cy="1331038"/>
          </a:xfrm>
        </p:spPr>
        <p:txBody>
          <a:bodyPr/>
          <a:lstStyle/>
          <a:p>
            <a:r>
              <a:rPr lang="en-US" sz="1800" dirty="0"/>
              <a:t>For the example above, both bash processes, which are the shell of both terminals, are waiting for the input of user. They must be in the sleeping state</a:t>
            </a:r>
          </a:p>
          <a:p>
            <a:r>
              <a:rPr lang="en-US" sz="1800" dirty="0"/>
              <a:t>The vi process, which is an editor, is also waiting for the input of user. Hence it is also in sleeping state</a:t>
            </a:r>
          </a:p>
          <a:p>
            <a:r>
              <a:rPr lang="en-US" sz="1800" dirty="0"/>
              <a:t>When </a:t>
            </a:r>
            <a:r>
              <a:rPr lang="en-US" sz="1800" dirty="0" err="1"/>
              <a:t>ps</a:t>
            </a:r>
            <a:r>
              <a:rPr lang="en-US" sz="1800" dirty="0"/>
              <a:t> reporting the processes in the system, it is the only process that is running. Hence it is in running state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137</a:t>
            </a:fld>
            <a:endParaRPr lang="nl-NL"/>
          </a:p>
        </p:txBody>
      </p:sp>
      <p:grpSp>
        <p:nvGrpSpPr>
          <p:cNvPr id="17" name="Groep 16"/>
          <p:cNvGrpSpPr/>
          <p:nvPr/>
        </p:nvGrpSpPr>
        <p:grpSpPr>
          <a:xfrm>
            <a:off x="504949" y="1005327"/>
            <a:ext cx="7451427" cy="3719817"/>
            <a:chOff x="504949" y="1005327"/>
            <a:chExt cx="7451427" cy="3719817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663824" y="1005327"/>
              <a:ext cx="5878532" cy="1631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zh-TW" altLang="en-US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  </a:t>
              </a:r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PID  TTY    STAT  TIME COMMAND</a:t>
              </a:r>
            </a:p>
            <a:p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14748  pts/1  S     0:00 –bash</a:t>
              </a:r>
            </a:p>
            <a:p>
              <a:pPr>
                <a:buFontTx/>
                <a:buAutoNum type="arabicPlain" startAt="14795"/>
              </a:pPr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  pts/0  S     0:00 –bash</a:t>
              </a:r>
            </a:p>
            <a:p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14974  pts/0  S     0:00 vi test1.txt</a:t>
              </a:r>
            </a:p>
            <a:p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14876  pts/1  R     0:00 </a:t>
              </a:r>
              <a:r>
                <a:rPr lang="en-US" altLang="zh-TW" sz="2000" b="1" dirty="0" err="1">
                  <a:latin typeface="Courier New" panose="02070309020205020404" pitchFamily="49" charset="0"/>
                  <a:ea typeface="新細明體" panose="02020500000000000000" pitchFamily="18" charset="-120"/>
                </a:rPr>
                <a:t>ps</a:t>
              </a:r>
              <a:r>
                <a:rPr lang="en-US" altLang="zh-TW" sz="2000" b="1" dirty="0">
                  <a:latin typeface="Courier New" panose="02070309020205020404" pitchFamily="49" charset="0"/>
                  <a:ea typeface="新細明體" panose="02020500000000000000" pitchFamily="18" charset="-120"/>
                </a:rPr>
                <a:t> …</a:t>
              </a:r>
            </a:p>
          </p:txBody>
        </p:sp>
        <p:grpSp>
          <p:nvGrpSpPr>
            <p:cNvPr id="16" name="Groep 15"/>
            <p:cNvGrpSpPr/>
            <p:nvPr/>
          </p:nvGrpSpPr>
          <p:grpSpPr>
            <a:xfrm>
              <a:off x="504949" y="2550286"/>
              <a:ext cx="7451427" cy="2174858"/>
              <a:chOff x="504949" y="2636911"/>
              <a:chExt cx="7451427" cy="2174858"/>
            </a:xfrm>
          </p:grpSpPr>
          <p:sp>
            <p:nvSpPr>
              <p:cNvPr id="8" name="Line 8"/>
              <p:cNvSpPr>
                <a:spLocks noChangeShapeType="1"/>
              </p:cNvSpPr>
              <p:nvPr/>
            </p:nvSpPr>
            <p:spPr bwMode="auto">
              <a:xfrm flipV="1">
                <a:off x="1454944" y="2713112"/>
                <a:ext cx="437480" cy="90612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504949" y="3515625"/>
                <a:ext cx="15144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Process ID</a:t>
                </a:r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 flipV="1">
                <a:off x="2641552" y="2713112"/>
                <a:ext cx="393872" cy="90612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1979712" y="3515625"/>
                <a:ext cx="1524000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Terminal name</a:t>
                </a:r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3491880" y="3259194"/>
                <a:ext cx="3048000" cy="1552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State: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S – Sleeping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      (waiting for input)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R – Running </a:t>
                </a:r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 flipH="1" flipV="1">
                <a:off x="3975224" y="2636911"/>
                <a:ext cx="0" cy="662689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4908376" y="2941712"/>
                <a:ext cx="3048000" cy="1187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How much time the process is continuously executing </a:t>
                </a: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 flipH="1" flipV="1">
                <a:off x="5359896" y="2636912"/>
                <a:ext cx="76200" cy="38100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95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kill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Sends </a:t>
            </a:r>
            <a:r>
              <a:rPr lang="en-US" dirty="0"/>
              <a:t>an abort signal to the given processes. Lets processes save data and exit by themselves. Should be used first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3039 3134 3190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3416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-9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Sends an immediate termination signal. The system itself terminates the processes. Useful when a process is really </a:t>
            </a:r>
            <a:r>
              <a:rPr lang="en-US" dirty="0" smtClean="0"/>
              <a:t>stuck.</a:t>
            </a:r>
            <a:r>
              <a:rPr lang="en-US" dirty="0"/>
              <a:t/>
            </a:r>
            <a:br>
              <a:rPr lang="en-US" dirty="0"/>
            </a:b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3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killall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killall</a:t>
            </a:r>
            <a:r>
              <a:rPr lang="en-US" b="1" dirty="0"/>
              <a:t> </a:t>
            </a:r>
            <a:r>
              <a:rPr lang="en-US" dirty="0"/>
              <a:t>command terminates all processes that match the specified name </a:t>
            </a:r>
            <a:endParaRPr lang="en-US" dirty="0" smtClean="0"/>
          </a:p>
          <a:p>
            <a:pPr lvl="0"/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killall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[-&lt;signal&gt;] &lt;command&gt;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killall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bash</a:t>
            </a:r>
            <a:r>
              <a:rPr lang="en-US" dirty="0"/>
              <a:t/>
            </a:r>
            <a:br>
              <a:rPr lang="en-US" dirty="0"/>
            </a:b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7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Operating system?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Strictly speaking Linux refers to the kernel</a:t>
            </a:r>
          </a:p>
          <a:p>
            <a:r>
              <a:rPr lang="en-US" dirty="0"/>
              <a:t>GNU/Linux more accurately describes the Operating System.  Linux Kernel combined with GNU utilities and libraries</a:t>
            </a:r>
          </a:p>
          <a:p>
            <a:r>
              <a:rPr lang="en-US" dirty="0"/>
              <a:t>Distribution – GNU/Linux bundled with other applications.  Examples Red Hat Linux, </a:t>
            </a:r>
            <a:r>
              <a:rPr lang="en-US" dirty="0" err="1"/>
              <a:t>Debian</a:t>
            </a:r>
            <a:r>
              <a:rPr lang="en-US" dirty="0"/>
              <a:t>, Ubuntu, </a:t>
            </a:r>
            <a:r>
              <a:rPr lang="en-US" dirty="0" err="1"/>
              <a:t>Suse</a:t>
            </a:r>
            <a:r>
              <a:rPr lang="en-US" dirty="0"/>
              <a:t>, </a:t>
            </a:r>
            <a:r>
              <a:rPr lang="en-US" dirty="0" err="1"/>
              <a:t>Knoppix</a:t>
            </a:r>
            <a:r>
              <a:rPr lang="en-US" dirty="0"/>
              <a:t>, etc.</a:t>
            </a:r>
          </a:p>
          <a:p>
            <a:r>
              <a:rPr lang="en-US" dirty="0"/>
              <a:t>Distributions can be compiled and maintained by an individual or corporation. </a:t>
            </a:r>
            <a:r>
              <a:rPr lang="en-US" dirty="0" smtClean="0"/>
              <a:t>Can </a:t>
            </a:r>
            <a:r>
              <a:rPr lang="en-US" dirty="0"/>
              <a:t>be small (single floppy disk) or span several </a:t>
            </a:r>
            <a:r>
              <a:rPr lang="en-US" dirty="0" smtClean="0"/>
              <a:t>CD/DVDs.</a:t>
            </a:r>
            <a:endParaRPr lang="pl-PL" dirty="0" smtClean="0"/>
          </a:p>
          <a:p>
            <a:pPr marL="0" indent="0">
              <a:buNone/>
            </a:pPr>
            <a:endParaRPr lang="pl-PL" dirty="0" smtClean="0">
              <a:solidFill>
                <a:srgbClr val="1D8DB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D8DB0"/>
                </a:solidFill>
                <a:hlinkClick r:id="rId2"/>
              </a:rPr>
              <a:t>www.distrowatch.com</a:t>
            </a:r>
            <a:r>
              <a:rPr lang="en-US" dirty="0" smtClean="0"/>
              <a:t> </a:t>
            </a:r>
            <a:r>
              <a:rPr lang="en-US" dirty="0"/>
              <a:t>for more information</a:t>
            </a:r>
          </a:p>
          <a:p>
            <a:pPr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36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xkill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xkill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Lets you kill a graphical application by clicking on it!</a:t>
            </a:r>
            <a:br>
              <a:rPr lang="en-US" dirty="0"/>
            </a:br>
            <a:r>
              <a:rPr lang="en-US" dirty="0"/>
              <a:t>Very quick! Convenient when you don't know the application command name.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5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&amp;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/>
              <a:t> </a:t>
            </a:r>
            <a:r>
              <a:rPr lang="en-US" dirty="0"/>
              <a:t>is a command line operator that instructs the shell to start the specified program in the background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This allows you to have more than one program running at the same time without having to start multiple terminal sessions. </a:t>
            </a:r>
            <a:r>
              <a:rPr lang="en-US" dirty="0" smtClean="0"/>
              <a:t> </a:t>
            </a:r>
          </a:p>
          <a:p>
            <a:pPr lvl="0"/>
            <a:r>
              <a:rPr lang="en-US" dirty="0" smtClean="0"/>
              <a:t>Starting </a:t>
            </a:r>
            <a:r>
              <a:rPr lang="en-US" dirty="0"/>
              <a:t>a </a:t>
            </a:r>
            <a:r>
              <a:rPr lang="en-US" dirty="0" smtClean="0"/>
              <a:t>process in background: </a:t>
            </a:r>
            <a:r>
              <a:rPr lang="en-US" dirty="0"/>
              <a:t>add &amp; at the end of your line:</a:t>
            </a:r>
            <a:br>
              <a:rPr lang="en-US" dirty="0"/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gedit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&amp;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/>
              <a:t>check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/>
              <a:t/>
            </a:r>
            <a:br>
              <a:rPr lang="en-US" dirty="0"/>
            </a:b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35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Displays </a:t>
            </a:r>
            <a:r>
              <a:rPr lang="nl-BE" dirty="0"/>
              <a:t>most important processes, sorted by </a:t>
            </a:r>
            <a:r>
              <a:rPr lang="nl-BE" dirty="0" err="1"/>
              <a:t>cpu</a:t>
            </a:r>
            <a:r>
              <a:rPr lang="nl-BE" dirty="0"/>
              <a:t> </a:t>
            </a:r>
            <a:r>
              <a:rPr lang="nl-BE" dirty="0" smtClean="0"/>
              <a:t>percentage</a:t>
            </a:r>
            <a:r>
              <a:rPr lang="pl-PL" dirty="0" smtClean="0"/>
              <a:t> (</a:t>
            </a:r>
            <a:r>
              <a:rPr lang="pl-PL" dirty="0" err="1" smtClean="0"/>
              <a:t>use</a:t>
            </a:r>
            <a:r>
              <a:rPr lang="pl-PL" dirty="0" smtClean="0"/>
              <a:t> &gt; </a:t>
            </a:r>
            <a:r>
              <a:rPr lang="pl-PL" dirty="0" err="1" smtClean="0"/>
              <a:t>or</a:t>
            </a:r>
            <a:r>
              <a:rPr lang="pl-PL" dirty="0" smtClean="0"/>
              <a:t> &lt; to </a:t>
            </a:r>
            <a:r>
              <a:rPr lang="pl-PL" dirty="0" err="1" smtClean="0"/>
              <a:t>change</a:t>
            </a:r>
            <a:r>
              <a:rPr lang="pl-PL" dirty="0" smtClean="0"/>
              <a:t> the order)</a:t>
            </a:r>
            <a:endParaRPr lang="nl-BE" dirty="0" smtClean="0"/>
          </a:p>
          <a:p>
            <a:pPr marL="360000" lvl="1" indent="0">
              <a:buNone/>
            </a:pPr>
            <a:r>
              <a:rPr lang="nl-BE" sz="1400" dirty="0" smtClean="0">
                <a:hlinkClick r:id="rId2"/>
              </a:rPr>
              <a:t>http://www.thegeekstuff.com/2010/01/15-practical-unix-linux-top-command-examples/</a:t>
            </a:r>
            <a:endParaRPr lang="nl-BE" sz="1400" dirty="0" smtClean="0"/>
          </a:p>
          <a:p>
            <a:pPr marL="0" indent="0">
              <a:buNone/>
            </a:pPr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5029200" cy="3962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8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VSC training 2019/2020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Introductory</a:t>
            </a:r>
          </a:p>
          <a:p>
            <a:endParaRPr lang="en-US" dirty="0"/>
          </a:p>
          <a:p>
            <a:endParaRPr lang="pl-PL" dirty="0" smtClean="0"/>
          </a:p>
          <a:p>
            <a:r>
              <a:rPr lang="en-US" dirty="0" smtClean="0"/>
              <a:t>Intermediate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Advanced</a:t>
            </a:r>
            <a:endParaRPr lang="pl-PL" dirty="0" smtClean="0"/>
          </a:p>
          <a:p>
            <a:endParaRPr lang="pl-PL" dirty="0" smtClean="0"/>
          </a:p>
          <a:p>
            <a:r>
              <a:rPr lang="en-US" dirty="0" smtClean="0"/>
              <a:t>Specialist track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9580" y="1785590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0255" y="1916832"/>
            <a:ext cx="1215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8617" y="2271966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Version control with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Git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739" y="2775288"/>
            <a:ext cx="361537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2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1629" y="128879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Matlab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255" y="4535896"/>
            <a:ext cx="10951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449" y="4723004"/>
            <a:ext cx="595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496865" y="1970256"/>
            <a:ext cx="643390" cy="1312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96865" y="1958128"/>
            <a:ext cx="808191" cy="12355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96865" y="1962437"/>
            <a:ext cx="1315600" cy="10191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  <a:endCxn id="10" idx="1"/>
          </p:cNvCxnSpPr>
          <p:nvPr/>
        </p:nvCxnSpPr>
        <p:spPr>
          <a:xfrm>
            <a:off x="3635896" y="3757682"/>
            <a:ext cx="1674359" cy="962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1"/>
          </p:cNvCxnSpPr>
          <p:nvPr/>
        </p:nvCxnSpPr>
        <p:spPr>
          <a:xfrm>
            <a:off x="3661887" y="3782405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5291" y="247524"/>
            <a:ext cx="1588897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Info sessions</a:t>
            </a:r>
            <a:r>
              <a:rPr lang="pl-PL" dirty="0" smtClean="0"/>
              <a:t>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8616" y="457652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143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873601" y="3573016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42768" y="523572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9561" y="4427820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Python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5950580"/>
            <a:ext cx="5544616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pl-PL" altLang="en-US" dirty="0" err="1"/>
              <a:t>Stay</a:t>
            </a:r>
            <a:r>
              <a:rPr lang="pl-PL" altLang="en-US" dirty="0"/>
              <a:t> </a:t>
            </a:r>
            <a:r>
              <a:rPr lang="pl-PL" altLang="en-US" dirty="0" err="1" smtClean="0"/>
              <a:t>up</a:t>
            </a:r>
            <a:r>
              <a:rPr lang="pl-PL" altLang="en-US" dirty="0" smtClean="0"/>
              <a:t>-to-</a:t>
            </a:r>
            <a:r>
              <a:rPr lang="pl-PL" altLang="en-US" dirty="0" err="1" smtClean="0"/>
              <a:t>date</a:t>
            </a:r>
            <a:r>
              <a:rPr lang="pl-PL" altLang="en-US" dirty="0" smtClean="0"/>
              <a:t> </a:t>
            </a:r>
            <a:r>
              <a:rPr lang="pl-PL" altLang="en-US" dirty="0">
                <a:hlinkClick r:id="rId2"/>
              </a:rPr>
              <a:t>https://</a:t>
            </a:r>
            <a:r>
              <a:rPr lang="pl-PL" altLang="en-US" dirty="0" smtClean="0">
                <a:hlinkClick r:id="rId2"/>
              </a:rPr>
              <a:t>www.vscentrum.be/training</a:t>
            </a:r>
            <a:r>
              <a:rPr lang="en-US" altLang="en-US" dirty="0"/>
              <a:t> </a:t>
            </a:r>
            <a:endParaRPr lang="en-US" altLang="en-US" dirty="0" smtClean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355976" y="1680084"/>
            <a:ext cx="409726" cy="30688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66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6395656" y="1444710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5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20273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5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7454" y="2350255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40" y="3193714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3744" y="506297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4" y="1877978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304800"/>
          </a:xfrm>
        </p:spPr>
        <p:txBody>
          <a:bodyPr>
            <a:normAutofit fontScale="90000"/>
          </a:bodyPr>
          <a:lstStyle/>
          <a:p>
            <a:r>
              <a:rPr lang="en-US" altLang="en-US" sz="2400" b="1">
                <a:hlinkClick r:id="rId3" action="ppaction://hlinkfile"/>
              </a:rPr>
              <a:t>Handout</a:t>
            </a:r>
            <a:endParaRPr lang="en-US" altLang="en-US" sz="2400" b="1"/>
          </a:p>
        </p:txBody>
      </p:sp>
      <p:graphicFrame>
        <p:nvGraphicFramePr>
          <p:cNvPr id="4099" name="Object 3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1300258052"/>
              </p:ext>
            </p:extLst>
          </p:nvPr>
        </p:nvGraphicFramePr>
        <p:xfrm>
          <a:off x="314325" y="804863"/>
          <a:ext cx="8601075" cy="582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Werkblad" r:id="rId4" imgW="5333937" imgH="3611952" progId="Excel.Sheet.8">
                  <p:embed/>
                </p:oleObj>
              </mc:Choice>
              <mc:Fallback>
                <p:oleObj name="Werkblad" r:id="rId4" imgW="5333937" imgH="361195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804863"/>
                        <a:ext cx="8601075" cy="582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3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List of </a:t>
            </a:r>
            <a:r>
              <a:rPr lang="pl-PL" dirty="0" err="1" smtClean="0"/>
              <a:t>basic</a:t>
            </a:r>
            <a:r>
              <a:rPr lang="pl-PL" smtClean="0"/>
              <a:t> commands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files and directories:</a:t>
            </a:r>
          </a:p>
          <a:p>
            <a:pPr marL="360000" lvl="1" indent="0">
              <a:buNone/>
            </a:pPr>
            <a:r>
              <a:rPr lang="pl-PL" dirty="0" smtClean="0">
                <a:latin typeface="Courier"/>
              </a:rPr>
              <a:t>c</a:t>
            </a:r>
            <a:r>
              <a:rPr lang="en-US" dirty="0" smtClean="0">
                <a:latin typeface="Courier"/>
              </a:rPr>
              <a:t>p</a:t>
            </a:r>
            <a:r>
              <a:rPr lang="pl-PL" dirty="0" smtClean="0">
                <a:latin typeface="Courier"/>
              </a:rPr>
              <a:t>, </a:t>
            </a:r>
            <a:r>
              <a:rPr lang="en-US" dirty="0" smtClean="0">
                <a:latin typeface="Courier"/>
              </a:rPr>
              <a:t>mv,</a:t>
            </a:r>
            <a:r>
              <a:rPr lang="pl-PL" dirty="0" smtClean="0">
                <a:latin typeface="Courier"/>
              </a:rPr>
              <a:t> </a:t>
            </a:r>
            <a:r>
              <a:rPr lang="en-US" dirty="0" err="1" smtClean="0">
                <a:latin typeface="Courier"/>
              </a:rPr>
              <a:t>rm</a:t>
            </a:r>
            <a:r>
              <a:rPr lang="en-US" dirty="0" smtClean="0">
                <a:latin typeface="Courier"/>
              </a:rPr>
              <a:t>,</a:t>
            </a:r>
            <a:r>
              <a:rPr lang="pl-PL" dirty="0" smtClean="0">
                <a:latin typeface="Courier"/>
              </a:rPr>
              <a:t> </a:t>
            </a:r>
            <a:r>
              <a:rPr lang="en-US" dirty="0" err="1" smtClean="0">
                <a:latin typeface="Courier"/>
              </a:rPr>
              <a:t>mkdir</a:t>
            </a:r>
            <a:r>
              <a:rPr lang="en-US" dirty="0" smtClean="0">
                <a:latin typeface="Courier"/>
              </a:rPr>
              <a:t>,</a:t>
            </a:r>
            <a:r>
              <a:rPr lang="pl-PL" dirty="0" smtClean="0">
                <a:latin typeface="Courier"/>
              </a:rPr>
              <a:t> </a:t>
            </a:r>
            <a:r>
              <a:rPr lang="en-US" dirty="0" err="1" smtClean="0">
                <a:latin typeface="Courier"/>
              </a:rPr>
              <a:t>rmdir</a:t>
            </a:r>
            <a:r>
              <a:rPr lang="en-US" dirty="0" smtClean="0">
                <a:latin typeface="Courier"/>
              </a:rPr>
              <a:t>,</a:t>
            </a:r>
            <a:r>
              <a:rPr lang="pl-PL" dirty="0" smtClean="0">
                <a:latin typeface="Courier"/>
              </a:rPr>
              <a:t> </a:t>
            </a:r>
            <a:r>
              <a:rPr lang="en-US" dirty="0" smtClean="0">
                <a:latin typeface="Courier"/>
              </a:rPr>
              <a:t>touch</a:t>
            </a:r>
            <a:endParaRPr lang="en-US" dirty="0">
              <a:latin typeface="Courier"/>
            </a:endParaRPr>
          </a:p>
          <a:p>
            <a:r>
              <a:rPr lang="en-US" dirty="0"/>
              <a:t>Displaying content of files</a:t>
            </a:r>
          </a:p>
          <a:p>
            <a:pPr marL="360000" lvl="1" indent="0">
              <a:buNone/>
            </a:pPr>
            <a:r>
              <a:rPr lang="en-US" dirty="0">
                <a:latin typeface="Courier"/>
              </a:rPr>
              <a:t>cat, more, less, head, tail</a:t>
            </a:r>
          </a:p>
          <a:p>
            <a:r>
              <a:rPr lang="en-US" dirty="0"/>
              <a:t>Moving around</a:t>
            </a:r>
          </a:p>
          <a:p>
            <a:pPr marL="360000" lvl="1" indent="0">
              <a:buNone/>
            </a:pPr>
            <a:r>
              <a:rPr lang="pl-PL" dirty="0" smtClean="0">
                <a:latin typeface="Courier"/>
              </a:rPr>
              <a:t>p</a:t>
            </a:r>
            <a:r>
              <a:rPr lang="en-US" dirty="0" err="1" smtClean="0">
                <a:latin typeface="Courier"/>
              </a:rPr>
              <a:t>wd</a:t>
            </a:r>
            <a:r>
              <a:rPr lang="pl-PL" dirty="0" smtClean="0">
                <a:latin typeface="Courier"/>
              </a:rPr>
              <a:t>, </a:t>
            </a:r>
            <a:r>
              <a:rPr lang="en-US" dirty="0" smtClean="0">
                <a:latin typeface="Courier"/>
              </a:rPr>
              <a:t>cd</a:t>
            </a:r>
            <a:r>
              <a:rPr lang="pl-PL" dirty="0" smtClean="0">
                <a:latin typeface="Courier"/>
              </a:rPr>
              <a:t>, </a:t>
            </a:r>
            <a:r>
              <a:rPr lang="pl-PL" dirty="0" err="1" smtClean="0">
                <a:latin typeface="Courier"/>
              </a:rPr>
              <a:t>ls</a:t>
            </a:r>
            <a:endParaRPr lang="pl-PL" dirty="0" smtClean="0"/>
          </a:p>
          <a:p>
            <a:r>
              <a:rPr lang="pl-PL" dirty="0" err="1" smtClean="0"/>
              <a:t>Asking</a:t>
            </a:r>
            <a:r>
              <a:rPr lang="pl-PL" dirty="0" smtClean="0"/>
              <a:t> for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60000" lvl="1" indent="0">
              <a:buNone/>
            </a:pPr>
            <a:r>
              <a:rPr lang="pl-PL" dirty="0" err="1" smtClean="0">
                <a:latin typeface="Courier"/>
              </a:rPr>
              <a:t>help</a:t>
            </a:r>
            <a:r>
              <a:rPr lang="pl-PL" dirty="0" smtClean="0">
                <a:latin typeface="Courier"/>
              </a:rPr>
              <a:t>, </a:t>
            </a:r>
            <a:r>
              <a:rPr lang="pl-PL" dirty="0" err="1" smtClean="0">
                <a:latin typeface="Courier"/>
              </a:rPr>
              <a:t>man</a:t>
            </a:r>
            <a:r>
              <a:rPr lang="pl-PL" dirty="0" smtClean="0">
                <a:latin typeface="Courier"/>
              </a:rPr>
              <a:t>, info, </a:t>
            </a:r>
            <a:r>
              <a:rPr lang="pl-PL" dirty="0" err="1" smtClean="0">
                <a:latin typeface="Courier"/>
              </a:rPr>
              <a:t>whatis</a:t>
            </a:r>
            <a:endParaRPr lang="pl-PL" dirty="0" smtClean="0">
              <a:latin typeface="Courier"/>
            </a:endParaRPr>
          </a:p>
          <a:p>
            <a:pPr marL="360000" lvl="1" indent="0">
              <a:buNone/>
            </a:pPr>
            <a:endParaRPr lang="pl-PL" dirty="0">
              <a:latin typeface="Courier"/>
            </a:endParaRPr>
          </a:p>
          <a:p>
            <a:pPr marL="360000" lvl="1" indent="0">
              <a:buNone/>
            </a:pPr>
            <a:r>
              <a:rPr lang="pl-PL" sz="2000" dirty="0" smtClean="0">
                <a:latin typeface="+mn-lt"/>
              </a:rPr>
              <a:t>+ </a:t>
            </a:r>
            <a:r>
              <a:rPr lang="pl-PL" sz="2000" dirty="0" err="1" smtClean="0">
                <a:latin typeface="+mn-lt"/>
              </a:rPr>
              <a:t>understanding</a:t>
            </a:r>
            <a:r>
              <a:rPr lang="pl-PL" sz="2000" dirty="0" smtClean="0">
                <a:latin typeface="+mn-lt"/>
              </a:rPr>
              <a:t> of Linux </a:t>
            </a:r>
            <a:r>
              <a:rPr lang="pl-PL" sz="2000" dirty="0" err="1" smtClean="0">
                <a:latin typeface="+mn-lt"/>
              </a:rPr>
              <a:t>directory</a:t>
            </a:r>
            <a:r>
              <a:rPr lang="pl-PL" sz="2000" dirty="0" smtClean="0">
                <a:latin typeface="+mn-lt"/>
              </a:rPr>
              <a:t> </a:t>
            </a:r>
            <a:r>
              <a:rPr lang="pl-PL" sz="2000" dirty="0" err="1" smtClean="0">
                <a:latin typeface="+mn-lt"/>
              </a:rPr>
              <a:t>tree</a:t>
            </a:r>
            <a:r>
              <a:rPr lang="pl-PL" sz="2000" dirty="0" smtClean="0">
                <a:latin typeface="+mn-lt"/>
              </a:rPr>
              <a:t> (</a:t>
            </a:r>
            <a:r>
              <a:rPr lang="pl-PL" sz="2000" dirty="0" err="1" smtClean="0">
                <a:latin typeface="+mn-lt"/>
              </a:rPr>
              <a:t>relative</a:t>
            </a:r>
            <a:r>
              <a:rPr lang="pl-PL" sz="2000" dirty="0" smtClean="0">
                <a:latin typeface="+mn-lt"/>
              </a:rPr>
              <a:t> and </a:t>
            </a:r>
            <a:r>
              <a:rPr lang="pl-PL" sz="2000" dirty="0" err="1" smtClean="0">
                <a:latin typeface="+mn-lt"/>
              </a:rPr>
              <a:t>absolute</a:t>
            </a:r>
            <a:r>
              <a:rPr lang="pl-PL" sz="2000" dirty="0" smtClean="0">
                <a:latin typeface="+mn-lt"/>
              </a:rPr>
              <a:t> </a:t>
            </a:r>
            <a:r>
              <a:rPr lang="pl-PL" sz="2000" dirty="0" err="1" smtClean="0">
                <a:latin typeface="+mn-lt"/>
              </a:rPr>
              <a:t>paths</a:t>
            </a:r>
            <a:r>
              <a:rPr lang="pl-PL" sz="2000" dirty="0" smtClean="0">
                <a:latin typeface="+mn-lt"/>
              </a:rPr>
              <a:t>)</a:t>
            </a:r>
          </a:p>
          <a:p>
            <a:pPr marL="360000" lvl="1" indent="0">
              <a:buNone/>
            </a:pPr>
            <a:r>
              <a:rPr lang="pl-PL" sz="2000" dirty="0" smtClean="0">
                <a:latin typeface="+mn-lt"/>
              </a:rPr>
              <a:t>+ </a:t>
            </a:r>
            <a:r>
              <a:rPr lang="pl-PL" sz="2000" dirty="0" err="1" smtClean="0">
                <a:latin typeface="+mn-lt"/>
              </a:rPr>
              <a:t>understanding</a:t>
            </a:r>
            <a:r>
              <a:rPr lang="pl-PL" sz="2000" dirty="0" smtClean="0">
                <a:latin typeface="+mn-lt"/>
              </a:rPr>
              <a:t> of file </a:t>
            </a:r>
            <a:r>
              <a:rPr lang="pl-PL" sz="2000" dirty="0" err="1" smtClean="0">
                <a:latin typeface="+mn-lt"/>
              </a:rPr>
              <a:t>permissions</a:t>
            </a:r>
            <a:endParaRPr lang="pl-PL" sz="2000" dirty="0">
              <a:latin typeface="+mn-lt"/>
            </a:endParaRPr>
          </a:p>
          <a:p>
            <a:pPr marL="0" indent="0">
              <a:buNone/>
            </a:pPr>
            <a:endParaRPr lang="pl-PL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40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Hands-on 4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146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99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>
                <a:latin typeface="+mj-lt"/>
              </a:rPr>
              <a:t>Which Linux Distribution is better</a:t>
            </a:r>
            <a:r>
              <a:rPr lang="en-US" altLang="nl-BE" dirty="0" smtClean="0">
                <a:latin typeface="+mj-lt"/>
              </a:rPr>
              <a:t>?</a:t>
            </a:r>
            <a:endParaRPr lang="nl-BE" dirty="0">
              <a:latin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>
                <a:latin typeface="+mj-lt"/>
              </a:rPr>
              <a:pPr/>
              <a:t>15</a:t>
            </a:fld>
            <a:endParaRPr lang="nl-NL">
              <a:latin typeface="+mj-lt"/>
            </a:endParaRPr>
          </a:p>
        </p:txBody>
      </p:sp>
      <p:sp>
        <p:nvSpPr>
          <p:cNvPr id="16" name=" 12"/>
          <p:cNvSpPr>
            <a:spLocks noGrp="1"/>
          </p:cNvSpPr>
          <p:nvPr/>
        </p:nvSpPr>
        <p:spPr bwMode="auto">
          <a:xfrm>
            <a:off x="3009900" y="6109494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http://www.cs.ucr.edu/~weesan/cs183/</a:t>
            </a:r>
          </a:p>
        </p:txBody>
      </p:sp>
      <p:sp>
        <p:nvSpPr>
          <p:cNvPr id="17" name="Rectangle 2"/>
          <p:cNvSpPr>
            <a:spLocks noGrp="1" noChangeArrowheads="1"/>
          </p:cNvSpPr>
          <p:nvPr/>
        </p:nvSpPr>
        <p:spPr bwMode="auto">
          <a:xfrm>
            <a:off x="342900" y="138907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endParaRPr lang="en-US" altLang="nl-BE" dirty="0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200062" y="1124744"/>
            <a:ext cx="28098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nl-BE" sz="1400" dirty="0" smtClean="0">
                <a:solidFill>
                  <a:srgbClr val="182B52"/>
                </a:solidFill>
                <a:latin typeface="+mj-lt"/>
              </a:rPr>
              <a:t>Source: http</a:t>
            </a:r>
            <a:r>
              <a:rPr lang="en-US" altLang="nl-BE" sz="1400" dirty="0">
                <a:solidFill>
                  <a:srgbClr val="182B52"/>
                </a:solidFill>
                <a:latin typeface="+mj-lt"/>
              </a:rPr>
              <a:t>://futurist.se/gldt/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342900" y="1448528"/>
            <a:ext cx="7262628" cy="5334000"/>
            <a:chOff x="755576" y="793576"/>
            <a:chExt cx="7763058" cy="6019800"/>
          </a:xfrm>
        </p:grpSpPr>
        <p:pic>
          <p:nvPicPr>
            <p:cNvPr id="18" name="Picture 6" descr="gldt7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776" y="793576"/>
              <a:ext cx="5497513" cy="60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utoShape 9"/>
            <p:cNvSpPr>
              <a:spLocks noChangeArrowheads="1"/>
            </p:cNvSpPr>
            <p:nvPr/>
          </p:nvSpPr>
          <p:spPr bwMode="auto">
            <a:xfrm>
              <a:off x="6927777" y="4298776"/>
              <a:ext cx="1581032" cy="533400"/>
            </a:xfrm>
            <a:prstGeom prst="wedgeEllipseCallout">
              <a:avLst>
                <a:gd name="adj1" fmla="val -46708"/>
                <a:gd name="adj2" fmla="val 120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CentOS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>
              <a:off x="5098976" y="1098376"/>
              <a:ext cx="1447800" cy="381000"/>
            </a:xfrm>
            <a:prstGeom prst="wedgeEllipseCallout">
              <a:avLst>
                <a:gd name="adj1" fmla="val 85963"/>
                <a:gd name="adj2" fmla="val 2375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>
                  <a:latin typeface="+mj-lt"/>
                </a:rPr>
                <a:t>Ubuntu</a:t>
              </a:r>
            </a:p>
          </p:txBody>
        </p:sp>
        <p:sp>
          <p:nvSpPr>
            <p:cNvPr id="22" name="AutoShape 11"/>
            <p:cNvSpPr>
              <a:spLocks noChangeArrowheads="1"/>
            </p:cNvSpPr>
            <p:nvPr/>
          </p:nvSpPr>
          <p:spPr bwMode="auto">
            <a:xfrm>
              <a:off x="4336976" y="1784177"/>
              <a:ext cx="1600200" cy="457200"/>
            </a:xfrm>
            <a:prstGeom prst="wedgeEllipseCallout">
              <a:avLst>
                <a:gd name="adj1" fmla="val 88486"/>
                <a:gd name="adj2" fmla="val 2541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Knoppix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3" name="AutoShape 12"/>
            <p:cNvSpPr>
              <a:spLocks noChangeArrowheads="1"/>
            </p:cNvSpPr>
            <p:nvPr/>
          </p:nvSpPr>
          <p:spPr bwMode="auto">
            <a:xfrm>
              <a:off x="4336976" y="3536776"/>
              <a:ext cx="1447800" cy="381000"/>
            </a:xfrm>
            <a:prstGeom prst="wedgeEllipseCallout">
              <a:avLst>
                <a:gd name="adj1" fmla="val 78727"/>
                <a:gd name="adj2" fmla="val -17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>
                  <a:latin typeface="+mj-lt"/>
                </a:rPr>
                <a:t>Gentoo</a:t>
              </a:r>
            </a:p>
          </p:txBody>
        </p:sp>
        <p:sp>
          <p:nvSpPr>
            <p:cNvPr id="24" name="AutoShape 16"/>
            <p:cNvSpPr>
              <a:spLocks noChangeArrowheads="1"/>
            </p:cNvSpPr>
            <p:nvPr/>
          </p:nvSpPr>
          <p:spPr bwMode="auto">
            <a:xfrm>
              <a:off x="755576" y="3536776"/>
              <a:ext cx="1905000" cy="381000"/>
            </a:xfrm>
            <a:prstGeom prst="wedgeEllipseCallout">
              <a:avLst>
                <a:gd name="adj1" fmla="val 73917"/>
                <a:gd name="adj2" fmla="val 55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Slackware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5" name="AutoShape 17"/>
            <p:cNvSpPr>
              <a:spLocks noChangeArrowheads="1"/>
            </p:cNvSpPr>
            <p:nvPr/>
          </p:nvSpPr>
          <p:spPr bwMode="auto">
            <a:xfrm>
              <a:off x="984176" y="5060776"/>
              <a:ext cx="1905000" cy="381000"/>
            </a:xfrm>
            <a:prstGeom prst="wedgeEllipseCallout">
              <a:avLst>
                <a:gd name="adj1" fmla="val 80750"/>
                <a:gd name="adj2" fmla="val 80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Redhat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6" name="AutoShape 18"/>
            <p:cNvSpPr>
              <a:spLocks noChangeArrowheads="1"/>
            </p:cNvSpPr>
            <p:nvPr/>
          </p:nvSpPr>
          <p:spPr bwMode="auto">
            <a:xfrm>
              <a:off x="755576" y="1479376"/>
              <a:ext cx="1905000" cy="381000"/>
            </a:xfrm>
            <a:prstGeom prst="wedgeEllipseCallout">
              <a:avLst>
                <a:gd name="adj1" fmla="val 77917"/>
                <a:gd name="adj2" fmla="val 35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Debian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6937602" y="4298776"/>
              <a:ext cx="1581032" cy="533400"/>
            </a:xfrm>
            <a:prstGeom prst="wedgeEllipseCallout">
              <a:avLst>
                <a:gd name="adj1" fmla="val -46708"/>
                <a:gd name="adj2" fmla="val 120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CentOS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8" name="AutoShape 16"/>
            <p:cNvSpPr>
              <a:spLocks noChangeArrowheads="1"/>
            </p:cNvSpPr>
            <p:nvPr/>
          </p:nvSpPr>
          <p:spPr bwMode="auto">
            <a:xfrm>
              <a:off x="765401" y="3536777"/>
              <a:ext cx="1905000" cy="381000"/>
            </a:xfrm>
            <a:prstGeom prst="wedgeEllipseCallout">
              <a:avLst>
                <a:gd name="adj1" fmla="val 73917"/>
                <a:gd name="adj2" fmla="val 55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Slackware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29" name="AutoShape 17"/>
            <p:cNvSpPr>
              <a:spLocks noChangeArrowheads="1"/>
            </p:cNvSpPr>
            <p:nvPr/>
          </p:nvSpPr>
          <p:spPr bwMode="auto">
            <a:xfrm>
              <a:off x="994002" y="5060776"/>
              <a:ext cx="1905000" cy="381000"/>
            </a:xfrm>
            <a:prstGeom prst="wedgeEllipseCallout">
              <a:avLst>
                <a:gd name="adj1" fmla="val 80750"/>
                <a:gd name="adj2" fmla="val 80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Redhat</a:t>
              </a:r>
              <a:endParaRPr lang="en-US" altLang="nl-BE" sz="1800" dirty="0">
                <a:latin typeface="+mj-lt"/>
              </a:endParaRPr>
            </a:p>
          </p:txBody>
        </p: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>
              <a:off x="765401" y="1479376"/>
              <a:ext cx="1905000" cy="381000"/>
            </a:xfrm>
            <a:prstGeom prst="wedgeEllipseCallout">
              <a:avLst>
                <a:gd name="adj1" fmla="val 77917"/>
                <a:gd name="adj2" fmla="val 358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nl-BE" sz="1800" dirty="0" err="1">
                  <a:latin typeface="+mj-lt"/>
                </a:rPr>
                <a:t>Debian</a:t>
              </a:r>
              <a:endParaRPr lang="en-US" altLang="nl-BE" sz="1800" dirty="0">
                <a:latin typeface="+mj-lt"/>
              </a:endParaRPr>
            </a:p>
          </p:txBody>
        </p:sp>
      </p:grpSp>
      <p:sp>
        <p:nvSpPr>
          <p:cNvPr id="31" name="Rectangle 2"/>
          <p:cNvSpPr>
            <a:spLocks noGrp="1" noChangeArrowheads="1"/>
          </p:cNvSpPr>
          <p:nvPr/>
        </p:nvSpPr>
        <p:spPr bwMode="auto">
          <a:xfrm>
            <a:off x="61091" y="5632666"/>
            <a:ext cx="3070749" cy="168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57200" rtl="0" fontAlgn="base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nl-BE" sz="1600" dirty="0">
                <a:latin typeface="+mj-lt"/>
              </a:rPr>
              <a:t>Red Hat (Enterprise) Linux </a:t>
            </a:r>
            <a:r>
              <a:rPr lang="en-US" altLang="nl-BE" sz="1600" dirty="0" smtClean="0">
                <a:latin typeface="+mj-lt"/>
              </a:rPr>
              <a:t>is</a:t>
            </a:r>
            <a:r>
              <a:rPr lang="pl-PL" altLang="nl-BE" sz="1600" dirty="0" smtClean="0">
                <a:latin typeface="+mj-lt"/>
              </a:rPr>
              <a:t> </a:t>
            </a:r>
            <a:r>
              <a:rPr lang="en-US" altLang="nl-BE" sz="1600" dirty="0" smtClean="0">
                <a:latin typeface="+mj-lt"/>
              </a:rPr>
              <a:t>the </a:t>
            </a:r>
            <a:r>
              <a:rPr lang="en-US" altLang="nl-BE" sz="1600" dirty="0">
                <a:latin typeface="+mj-lt"/>
              </a:rPr>
              <a:t>largest commercial Linux vendor.  Focus on stability and long term support.  </a:t>
            </a:r>
          </a:p>
        </p:txBody>
      </p:sp>
    </p:spTree>
    <p:extLst>
      <p:ext uri="{BB962C8B-B14F-4D97-AF65-F5344CB8AC3E}">
        <p14:creationId xmlns:p14="http://schemas.microsoft.com/office/powerpoint/2010/main" val="24660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1710" y="3068960"/>
            <a:ext cx="381669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</a:t>
            </a:r>
            <a:r>
              <a:rPr lang="nl-BE" dirty="0" err="1" smtClean="0"/>
              <a:t>Kernel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aka: executive, system monitor.</a:t>
            </a:r>
          </a:p>
          <a:p>
            <a:r>
              <a:rPr lang="en-US" dirty="0" smtClean="0"/>
              <a:t>The kernel provides a layer between the computer hardware and user applications. </a:t>
            </a:r>
          </a:p>
          <a:p>
            <a:r>
              <a:rPr lang="en-US" dirty="0" smtClean="0"/>
              <a:t>Provides an interface for software to use hardware (no direct access)</a:t>
            </a:r>
          </a:p>
          <a:p>
            <a:r>
              <a:rPr lang="en-US" dirty="0" smtClean="0"/>
              <a:t>Planning and assigning: </a:t>
            </a:r>
          </a:p>
          <a:p>
            <a:pPr lvl="1"/>
            <a:r>
              <a:rPr lang="en-US" dirty="0" smtClean="0"/>
              <a:t>memory, CPU, disk, etc. </a:t>
            </a:r>
          </a:p>
          <a:p>
            <a:pPr lvl="1"/>
            <a:r>
              <a:rPr lang="en-US" dirty="0" smtClean="0"/>
              <a:t>security aspects </a:t>
            </a:r>
          </a:p>
          <a:p>
            <a:pPr lvl="1"/>
            <a:r>
              <a:rPr lang="en-US" dirty="0" smtClean="0"/>
              <a:t>Fulfill user requests (system calls). </a:t>
            </a:r>
          </a:p>
          <a:p>
            <a:pPr lvl="1"/>
            <a:r>
              <a:rPr lang="en-US" dirty="0" smtClean="0"/>
              <a:t>Filesystem, networking, ...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94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1AA9-B83B-4DB3-B2CC-F6F4D61DBE23}" type="slidenum">
              <a:rPr lang="zh-TW" altLang="en-US"/>
              <a:pPr/>
              <a:t>17</a:t>
            </a:fld>
            <a:endParaRPr lang="en-US" altLang="zh-TW"/>
          </a:p>
        </p:txBody>
      </p:sp>
      <p:grpSp>
        <p:nvGrpSpPr>
          <p:cNvPr id="2" name="Groep 1"/>
          <p:cNvGrpSpPr/>
          <p:nvPr/>
        </p:nvGrpSpPr>
        <p:grpSpPr>
          <a:xfrm>
            <a:off x="3152952" y="55493"/>
            <a:ext cx="5935715" cy="3610377"/>
            <a:chOff x="302840" y="1233264"/>
            <a:chExt cx="8229600" cy="4572000"/>
          </a:xfrm>
        </p:grpSpPr>
        <p:sp>
          <p:nvSpPr>
            <p:cNvPr id="235528" name="Rectangle 8"/>
            <p:cNvSpPr>
              <a:spLocks noChangeArrowheads="1"/>
            </p:cNvSpPr>
            <p:nvPr/>
          </p:nvSpPr>
          <p:spPr bwMode="auto">
            <a:xfrm>
              <a:off x="1445840" y="5043264"/>
              <a:ext cx="7086600" cy="7620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anose="02020500000000000000" pitchFamily="18" charset="-120"/>
                </a:rPr>
                <a:t>Computer Hardware</a:t>
              </a:r>
            </a:p>
          </p:txBody>
        </p:sp>
        <p:sp>
          <p:nvSpPr>
            <p:cNvPr id="235529" name="Rectangle 9"/>
            <p:cNvSpPr>
              <a:spLocks noChangeArrowheads="1"/>
            </p:cNvSpPr>
            <p:nvPr/>
          </p:nvSpPr>
          <p:spPr bwMode="auto">
            <a:xfrm>
              <a:off x="1445840" y="3595464"/>
              <a:ext cx="7086600" cy="14478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TW" altLang="en-US">
                <a:solidFill>
                  <a:schemeClr val="bg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235530" name="Rectangle 10"/>
            <p:cNvSpPr>
              <a:spLocks noChangeArrowheads="1"/>
            </p:cNvSpPr>
            <p:nvPr/>
          </p:nvSpPr>
          <p:spPr bwMode="auto">
            <a:xfrm>
              <a:off x="1445840" y="2757264"/>
              <a:ext cx="7086600" cy="838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5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System call interface</a:t>
              </a:r>
            </a:p>
          </p:txBody>
        </p:sp>
        <p:sp>
          <p:nvSpPr>
            <p:cNvPr id="235531" name="Rectangle 11"/>
            <p:cNvSpPr>
              <a:spLocks noChangeArrowheads="1"/>
            </p:cNvSpPr>
            <p:nvPr/>
          </p:nvSpPr>
          <p:spPr bwMode="auto">
            <a:xfrm>
              <a:off x="1445840" y="1233264"/>
              <a:ext cx="70866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5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Applications: Compilers, word processors, X-based GUI</a:t>
              </a:r>
            </a:p>
          </p:txBody>
        </p:sp>
        <p:sp>
          <p:nvSpPr>
            <p:cNvPr id="235532" name="Text Box 12"/>
            <p:cNvSpPr txBox="1">
              <a:spLocks noChangeArrowheads="1"/>
            </p:cNvSpPr>
            <p:nvPr/>
          </p:nvSpPr>
          <p:spPr bwMode="auto">
            <a:xfrm>
              <a:off x="302840" y="2833464"/>
              <a:ext cx="676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API</a:t>
              </a:r>
            </a:p>
          </p:txBody>
        </p:sp>
        <p:sp>
          <p:nvSpPr>
            <p:cNvPr id="235533" name="Text Box 13"/>
            <p:cNvSpPr txBox="1">
              <a:spLocks noChangeArrowheads="1"/>
            </p:cNvSpPr>
            <p:nvPr/>
          </p:nvSpPr>
          <p:spPr bwMode="auto">
            <a:xfrm>
              <a:off x="302840" y="1614264"/>
              <a:ext cx="7270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AUI</a:t>
              </a:r>
            </a:p>
          </p:txBody>
        </p:sp>
        <p:sp>
          <p:nvSpPr>
            <p:cNvPr id="235534" name="Rectangle 14"/>
            <p:cNvSpPr>
              <a:spLocks noChangeArrowheads="1"/>
            </p:cNvSpPr>
            <p:nvPr/>
          </p:nvSpPr>
          <p:spPr bwMode="auto">
            <a:xfrm>
              <a:off x="3427040" y="4890865"/>
              <a:ext cx="5105400" cy="3048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zh-TW" sz="1500" dirty="0">
                  <a:solidFill>
                    <a:schemeClr val="bg1"/>
                  </a:solidFill>
                  <a:ea typeface="新細明體" panose="02020500000000000000" pitchFamily="18" charset="-120"/>
                </a:rPr>
                <a:t>BIOS</a:t>
              </a:r>
            </a:p>
          </p:txBody>
        </p:sp>
        <p:sp>
          <p:nvSpPr>
            <p:cNvPr id="235535" name="Rectangle 15"/>
            <p:cNvSpPr>
              <a:spLocks noChangeArrowheads="1"/>
            </p:cNvSpPr>
            <p:nvPr/>
          </p:nvSpPr>
          <p:spPr bwMode="auto">
            <a:xfrm>
              <a:off x="1445840" y="1842864"/>
              <a:ext cx="7086600" cy="9144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b="1">
                  <a:solidFill>
                    <a:schemeClr val="bg1"/>
                  </a:solidFill>
                  <a:ea typeface="新細明體" panose="02020500000000000000" pitchFamily="18" charset="-120"/>
                </a:rPr>
                <a:t>LINUX Shell: Bourne Again (bash), TC, Z, etc.</a:t>
              </a:r>
            </a:p>
          </p:txBody>
        </p:sp>
        <p:sp>
          <p:nvSpPr>
            <p:cNvPr id="235536" name="AutoShape 16"/>
            <p:cNvSpPr>
              <a:spLocks/>
            </p:cNvSpPr>
            <p:nvPr/>
          </p:nvSpPr>
          <p:spPr bwMode="auto">
            <a:xfrm>
              <a:off x="1141040" y="1309464"/>
              <a:ext cx="152400" cy="1143000"/>
            </a:xfrm>
            <a:prstGeom prst="leftBrace">
              <a:avLst>
                <a:gd name="adj1" fmla="val 6250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235537" name="Rectangle 17"/>
            <p:cNvSpPr>
              <a:spLocks noChangeArrowheads="1"/>
            </p:cNvSpPr>
            <p:nvPr/>
          </p:nvSpPr>
          <p:spPr bwMode="auto">
            <a:xfrm>
              <a:off x="1445840" y="2528664"/>
              <a:ext cx="3733800" cy="457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15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Language libraries</a:t>
              </a:r>
            </a:p>
          </p:txBody>
        </p:sp>
        <p:sp>
          <p:nvSpPr>
            <p:cNvPr id="235538" name="Rectangle 18"/>
            <p:cNvSpPr>
              <a:spLocks noChangeArrowheads="1"/>
            </p:cNvSpPr>
            <p:nvPr/>
          </p:nvSpPr>
          <p:spPr bwMode="auto">
            <a:xfrm>
              <a:off x="3427040" y="4586064"/>
              <a:ext cx="51054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zh-TW" sz="1500" dirty="0">
                  <a:ea typeface="新細明體" panose="02020500000000000000" pitchFamily="18" charset="-120"/>
                </a:rPr>
                <a:t>Device Drives</a:t>
              </a:r>
            </a:p>
          </p:txBody>
        </p:sp>
        <p:sp>
          <p:nvSpPr>
            <p:cNvPr id="235539" name="AutoShape 19"/>
            <p:cNvSpPr>
              <a:spLocks/>
            </p:cNvSpPr>
            <p:nvPr/>
          </p:nvSpPr>
          <p:spPr bwMode="auto">
            <a:xfrm>
              <a:off x="1141040" y="2528664"/>
              <a:ext cx="152400" cy="1143000"/>
            </a:xfrm>
            <a:prstGeom prst="leftBrace">
              <a:avLst>
                <a:gd name="adj1" fmla="val 6250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235540" name="Text Box 20"/>
            <p:cNvSpPr txBox="1">
              <a:spLocks noChangeArrowheads="1"/>
            </p:cNvSpPr>
            <p:nvPr/>
          </p:nvSpPr>
          <p:spPr bwMode="auto">
            <a:xfrm>
              <a:off x="302840" y="4128864"/>
              <a:ext cx="1012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Kernel</a:t>
              </a:r>
            </a:p>
          </p:txBody>
        </p:sp>
        <p:sp>
          <p:nvSpPr>
            <p:cNvPr id="235541" name="Text Box 21"/>
            <p:cNvSpPr txBox="1">
              <a:spLocks noChangeArrowheads="1"/>
            </p:cNvSpPr>
            <p:nvPr/>
          </p:nvSpPr>
          <p:spPr bwMode="auto">
            <a:xfrm>
              <a:off x="3884240" y="3671664"/>
              <a:ext cx="2057400" cy="689863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a typeface="新細明體" panose="02020500000000000000" pitchFamily="18" charset="-120"/>
                </a:rPr>
                <a:t>File management</a:t>
              </a:r>
            </a:p>
          </p:txBody>
        </p:sp>
        <p:sp>
          <p:nvSpPr>
            <p:cNvPr id="235542" name="Text Box 22"/>
            <p:cNvSpPr txBox="1">
              <a:spLocks noChangeArrowheads="1"/>
            </p:cNvSpPr>
            <p:nvPr/>
          </p:nvSpPr>
          <p:spPr bwMode="auto">
            <a:xfrm>
              <a:off x="1598240" y="3671664"/>
              <a:ext cx="1828800" cy="689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TW" sz="1500" dirty="0">
                  <a:ea typeface="新細明體" panose="02020500000000000000" pitchFamily="18" charset="-120"/>
                </a:rPr>
                <a:t>Memory management</a:t>
              </a:r>
            </a:p>
          </p:txBody>
        </p:sp>
        <p:sp>
          <p:nvSpPr>
            <p:cNvPr id="235543" name="Text Box 23"/>
            <p:cNvSpPr txBox="1">
              <a:spLocks noChangeArrowheads="1"/>
            </p:cNvSpPr>
            <p:nvPr/>
          </p:nvSpPr>
          <p:spPr bwMode="auto">
            <a:xfrm>
              <a:off x="6398840" y="3671664"/>
              <a:ext cx="1905000" cy="689863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a typeface="新細明體" panose="02020500000000000000" pitchFamily="18" charset="-120"/>
                </a:rPr>
                <a:t>Process Management</a:t>
              </a:r>
              <a:r>
                <a:rPr lang="en-US" altLang="zh-TW" sz="1500" dirty="0">
                  <a:ea typeface="新細明體" panose="02020500000000000000" pitchFamily="18" charset="-120"/>
                </a:rPr>
                <a:t> </a:t>
              </a:r>
            </a:p>
          </p:txBody>
        </p:sp>
      </p:grpSp>
      <p:sp>
        <p:nvSpPr>
          <p:cNvPr id="30" name="Titel 1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nl-BE" dirty="0" smtClean="0"/>
              <a:t>Linux </a:t>
            </a:r>
            <a:r>
              <a:rPr lang="pl-PL" dirty="0" smtClean="0"/>
              <a:t>OS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21" name="Tijdelijke aanduiding voor inhoud 2"/>
          <p:cNvSpPr txBox="1">
            <a:spLocks/>
          </p:cNvSpPr>
          <p:nvPr/>
        </p:nvSpPr>
        <p:spPr>
          <a:xfrm>
            <a:off x="107504" y="3356992"/>
            <a:ext cx="8928992" cy="265689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Kernel</a:t>
            </a:r>
          </a:p>
          <a:p>
            <a:pPr lvl="1"/>
            <a:r>
              <a:rPr lang="en-US" sz="1600" dirty="0" smtClean="0"/>
              <a:t>The part of an OS where the real work is done</a:t>
            </a:r>
          </a:p>
          <a:p>
            <a:r>
              <a:rPr lang="en-US" sz="1600" dirty="0" smtClean="0"/>
              <a:t>System call interface</a:t>
            </a:r>
          </a:p>
          <a:p>
            <a:pPr lvl="1"/>
            <a:r>
              <a:rPr lang="en-US" sz="1600" dirty="0" smtClean="0"/>
              <a:t>Comprises a set of functions (often known as Application Programmer's Interface API) that can be used by the applications and library routines to use the services provided by the kernel</a:t>
            </a:r>
          </a:p>
          <a:p>
            <a:r>
              <a:rPr lang="en-US" sz="1600" dirty="0" smtClean="0"/>
              <a:t>Application User’s Interface</a:t>
            </a:r>
          </a:p>
          <a:p>
            <a:pPr lvl="1"/>
            <a:r>
              <a:rPr lang="en-US" sz="1600" dirty="0" smtClean="0"/>
              <a:t>Interface between the kernel and user</a:t>
            </a:r>
          </a:p>
          <a:p>
            <a:pPr lvl="1"/>
            <a:r>
              <a:rPr lang="en-US" sz="1600" dirty="0" smtClean="0"/>
              <a:t>Allows user to make commands to the system</a:t>
            </a:r>
          </a:p>
          <a:p>
            <a:pPr lvl="1"/>
            <a:r>
              <a:rPr lang="en-US" sz="1600" dirty="0" smtClean="0"/>
              <a:t>Divided into text based and graphical based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27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</a:t>
            </a:r>
            <a:r>
              <a:rPr lang="nl-BE" dirty="0" err="1" smtClean="0"/>
              <a:t>Kernel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File Management</a:t>
            </a:r>
          </a:p>
          <a:p>
            <a:pPr lvl="1"/>
            <a:r>
              <a:rPr lang="en-US" sz="1800" dirty="0" smtClean="0"/>
              <a:t>Controls </a:t>
            </a:r>
            <a:r>
              <a:rPr lang="en-US" sz="1800" dirty="0"/>
              <a:t>the creation, removal of files and provide directory maintenance</a:t>
            </a:r>
          </a:p>
          <a:p>
            <a:pPr lvl="1"/>
            <a:r>
              <a:rPr lang="en-US" sz="1800" dirty="0"/>
              <a:t>For a multiuser system, every user should have its own right to access files and directories</a:t>
            </a:r>
          </a:p>
          <a:p>
            <a:r>
              <a:rPr lang="en-US" sz="1800" dirty="0"/>
              <a:t>Process Management</a:t>
            </a:r>
          </a:p>
          <a:p>
            <a:pPr lvl="1"/>
            <a:r>
              <a:rPr lang="en-US" sz="1800" dirty="0"/>
              <a:t>For a multitask system, multiple programs can be executed simultaneously in the system</a:t>
            </a:r>
          </a:p>
          <a:p>
            <a:pPr lvl="1"/>
            <a:r>
              <a:rPr lang="en-US" sz="1800" dirty="0"/>
              <a:t>When a program starts to execute, it becomes a process</a:t>
            </a:r>
          </a:p>
          <a:p>
            <a:pPr lvl="1"/>
            <a:r>
              <a:rPr lang="en-US" sz="1800" dirty="0"/>
              <a:t>The same program executing at two different times will become two different processes</a:t>
            </a:r>
          </a:p>
          <a:p>
            <a:pPr lvl="1"/>
            <a:r>
              <a:rPr lang="en-US" sz="1800" dirty="0"/>
              <a:t>Kernel manages processes in terms of creating, suspending, and terminating them</a:t>
            </a:r>
          </a:p>
          <a:p>
            <a:pPr lvl="1"/>
            <a:r>
              <a:rPr lang="en-US" sz="1800" dirty="0"/>
              <a:t>A process is protected from other processes and can communicate with the others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35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</a:t>
            </a:r>
            <a:r>
              <a:rPr lang="nl-BE" dirty="0" err="1" smtClean="0"/>
              <a:t>Kernel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Memory management</a:t>
            </a:r>
          </a:p>
          <a:p>
            <a:pPr lvl="1"/>
            <a:r>
              <a:rPr lang="en-US" sz="2200" dirty="0"/>
              <a:t>Memory in a computer is divided into main memory (RAM) and secondary storage (usually refer to hard disk) </a:t>
            </a:r>
          </a:p>
          <a:p>
            <a:pPr lvl="1"/>
            <a:r>
              <a:rPr lang="en-US" sz="2200" dirty="0"/>
              <a:t>Memory is small in capacity but fast in speed, and hard disk is vice versa</a:t>
            </a:r>
          </a:p>
          <a:p>
            <a:pPr lvl="1"/>
            <a:r>
              <a:rPr lang="en-US" sz="2200" dirty="0"/>
              <a:t>Data that are not currently used should be saved to hard disk first, while data that are urgently needed should be retrieved and stored in RAM</a:t>
            </a:r>
          </a:p>
          <a:p>
            <a:r>
              <a:rPr lang="en-US" sz="2200" dirty="0" smtClean="0"/>
              <a:t>Device </a:t>
            </a:r>
            <a:r>
              <a:rPr lang="en-US" sz="2200" dirty="0"/>
              <a:t>drivers</a:t>
            </a:r>
          </a:p>
          <a:p>
            <a:pPr lvl="1"/>
            <a:r>
              <a:rPr lang="en-US" sz="2200" dirty="0"/>
              <a:t>Interfaces between the kernel and the BIOS</a:t>
            </a:r>
          </a:p>
          <a:p>
            <a:pPr lvl="1"/>
            <a:r>
              <a:rPr lang="en-US" sz="2200" dirty="0"/>
              <a:t>Different device has different driver</a:t>
            </a:r>
          </a:p>
          <a:p>
            <a:endParaRPr lang="nl-BE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35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Introduction – Linux philosophy</a:t>
            </a:r>
          </a:p>
          <a:p>
            <a:r>
              <a:rPr lang="en-US" sz="2200" dirty="0" smtClean="0"/>
              <a:t>Command line basics – getting help</a:t>
            </a:r>
          </a:p>
          <a:p>
            <a:r>
              <a:rPr lang="en-US" sz="2200" dirty="0" smtClean="0"/>
              <a:t>Navigating the file system</a:t>
            </a:r>
          </a:p>
          <a:p>
            <a:r>
              <a:rPr lang="en-US" sz="2200" dirty="0" smtClean="0"/>
              <a:t>The shell revisited: some features</a:t>
            </a:r>
          </a:p>
          <a:p>
            <a:r>
              <a:rPr lang="en-US" sz="2200" dirty="0" smtClean="0"/>
              <a:t>File manipulation</a:t>
            </a:r>
          </a:p>
          <a:p>
            <a:r>
              <a:rPr lang="en-US" sz="2200" dirty="0" smtClean="0"/>
              <a:t>Text editing</a:t>
            </a:r>
          </a:p>
          <a:p>
            <a:r>
              <a:rPr lang="en-US" sz="2200" dirty="0" smtClean="0"/>
              <a:t>Groups, users, security</a:t>
            </a:r>
          </a:p>
          <a:p>
            <a:r>
              <a:rPr lang="en-US" sz="2200" dirty="0" smtClean="0"/>
              <a:t>Process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57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Compatibility Statement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5473084" y="0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 smtClean="0">
                <a:solidFill>
                  <a:schemeClr val="tx1"/>
                </a:solidFill>
                <a:latin typeface="+mn-lt"/>
              </a:rPr>
              <a:t>Source: http</a:t>
            </a:r>
            <a:r>
              <a:rPr lang="nl-BE" sz="1200" dirty="0">
                <a:solidFill>
                  <a:schemeClr val="tx1"/>
                </a:solidFill>
                <a:latin typeface="+mn-lt"/>
              </a:rPr>
              <a:t>://en.wikipedia.org/wiki/GNU_C_Library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7" name="Picture 2" descr="http://upload.wikimedia.org/wikipedia/commons/thumb/4/45/Linux_kernel_System_Call_Interface_and_glibc.svg/1024px-Linux_kernel_System_Call_Interface_and_glibc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1253"/>
            <a:ext cx="2840657" cy="212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107504" y="1340768"/>
            <a:ext cx="8889329" cy="2885072"/>
          </a:xfrm>
        </p:spPr>
        <p:txBody>
          <a:bodyPr/>
          <a:lstStyle/>
          <a:p>
            <a:r>
              <a:rPr lang="en-US" altLang="nl-BE" sz="1800" b="1" dirty="0"/>
              <a:t>Definition of the OS version</a:t>
            </a:r>
          </a:p>
          <a:p>
            <a:pPr lvl="1"/>
            <a:r>
              <a:rPr lang="en-US" altLang="nl-BE" sz="1800" dirty="0"/>
              <a:t>Kernel version </a:t>
            </a:r>
            <a:r>
              <a:rPr lang="en-US" altLang="nl-BE" sz="1800" dirty="0" smtClean="0"/>
              <a:t>(</a:t>
            </a:r>
            <a:r>
              <a:rPr lang="pl-PL" altLang="nl-BE" sz="1800" dirty="0" smtClean="0"/>
              <a:t>i</a:t>
            </a:r>
            <a:r>
              <a:rPr lang="en-US" altLang="nl-BE" sz="1800" dirty="0" smtClean="0"/>
              <a:t>.e</a:t>
            </a:r>
            <a:r>
              <a:rPr lang="en-US" altLang="nl-BE" sz="1800" dirty="0"/>
              <a:t>. kernel 2.2.12)</a:t>
            </a:r>
          </a:p>
          <a:p>
            <a:pPr lvl="1"/>
            <a:r>
              <a:rPr lang="en-US" altLang="nl-BE" sz="1800" dirty="0" err="1"/>
              <a:t>glibc</a:t>
            </a:r>
            <a:r>
              <a:rPr lang="en-US" altLang="nl-BE" sz="1800" dirty="0"/>
              <a:t> version </a:t>
            </a:r>
            <a:r>
              <a:rPr lang="en-US" altLang="nl-BE" sz="1800" dirty="0" smtClean="0"/>
              <a:t>(</a:t>
            </a:r>
            <a:r>
              <a:rPr lang="pl-PL" altLang="nl-BE" sz="1800" dirty="0" smtClean="0"/>
              <a:t>i</a:t>
            </a:r>
            <a:r>
              <a:rPr lang="en-US" altLang="nl-BE" sz="1800" dirty="0" smtClean="0"/>
              <a:t>.e</a:t>
            </a:r>
            <a:r>
              <a:rPr lang="en-US" altLang="nl-BE" sz="1800" dirty="0"/>
              <a:t>. </a:t>
            </a:r>
            <a:r>
              <a:rPr lang="en-US" altLang="nl-BE" sz="1800" dirty="0" err="1"/>
              <a:t>glibc</a:t>
            </a:r>
            <a:r>
              <a:rPr lang="en-US" altLang="nl-BE" sz="1800" dirty="0"/>
              <a:t> 2.1.2)</a:t>
            </a:r>
          </a:p>
          <a:p>
            <a:r>
              <a:rPr lang="en-US" altLang="nl-BE" sz="1800" b="1" dirty="0"/>
              <a:t>Determining the OS </a:t>
            </a:r>
            <a:r>
              <a:rPr lang="en-US" altLang="nl-BE" sz="1800" b="1" dirty="0" smtClean="0"/>
              <a:t>Version</a:t>
            </a:r>
          </a:p>
          <a:p>
            <a:pPr lvl="1"/>
            <a:r>
              <a:rPr lang="en-US" altLang="nl-BE" sz="1800" dirty="0" smtClean="0"/>
              <a:t>Kernel version (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altLang="nl-BE" sz="1800" dirty="0" smtClean="0"/>
              <a:t> </a:t>
            </a:r>
            <a:r>
              <a:rPr lang="en-US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–r -&gt; 2.2.14</a:t>
            </a:r>
            <a:r>
              <a:rPr lang="en-US" altLang="nl-BE" sz="1800" dirty="0" smtClean="0"/>
              <a:t>)</a:t>
            </a:r>
            <a:endParaRPr lang="pl-PL" altLang="nl-BE" sz="1800" dirty="0" smtClean="0"/>
          </a:p>
          <a:p>
            <a:pPr lvl="1"/>
            <a:r>
              <a:rPr lang="pl-PL" altLang="nl-BE" sz="1800" dirty="0" smtClean="0"/>
              <a:t>System </a:t>
            </a:r>
            <a:r>
              <a:rPr lang="pl-PL" altLang="nl-BE" sz="1800" dirty="0" err="1" smtClean="0"/>
              <a:t>distribution</a:t>
            </a:r>
            <a:r>
              <a:rPr lang="pl-PL" altLang="nl-BE" sz="1800" dirty="0" smtClean="0"/>
              <a:t> (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–a</a:t>
            </a:r>
            <a:r>
              <a:rPr lang="pl-PL" altLang="nl-BE" sz="1800" dirty="0" smtClean="0"/>
              <a:t>)</a:t>
            </a:r>
            <a:endParaRPr lang="en-US" altLang="nl-BE" sz="1800" dirty="0"/>
          </a:p>
          <a:p>
            <a:pPr lvl="1"/>
            <a:r>
              <a:rPr lang="en-US" altLang="nl-BE" sz="1800" dirty="0" err="1" smtClean="0"/>
              <a:t>glibc</a:t>
            </a:r>
            <a:r>
              <a:rPr lang="en-US" altLang="nl-BE" sz="1800" dirty="0" smtClean="0"/>
              <a:t> version (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-l /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(64)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/libc.so*</a:t>
            </a:r>
            <a:r>
              <a:rPr lang="en-US" altLang="nl-BE" sz="1800" dirty="0" smtClean="0"/>
              <a:t> -&gt; libc-2.1.2.so</a:t>
            </a:r>
            <a:r>
              <a:rPr lang="pl-PL" altLang="nl-BE" sz="1800" dirty="0" smtClean="0"/>
              <a:t> (Red </a:t>
            </a:r>
            <a:r>
              <a:rPr lang="pl-PL" altLang="nl-BE" sz="1800" dirty="0" err="1" smtClean="0"/>
              <a:t>Hat</a:t>
            </a:r>
            <a:r>
              <a:rPr lang="pl-PL" altLang="nl-BE" sz="1800" dirty="0" smtClean="0"/>
              <a:t>)</a:t>
            </a:r>
          </a:p>
          <a:p>
            <a:pPr lvl="1"/>
            <a:r>
              <a:rPr lang="en-US" altLang="nl-BE" sz="1800" dirty="0" err="1"/>
              <a:t>glibc</a:t>
            </a:r>
            <a:r>
              <a:rPr lang="en-US" altLang="nl-BE" sz="1800" dirty="0"/>
              <a:t> version </a:t>
            </a:r>
            <a:r>
              <a:rPr lang="en-US" altLang="nl-BE" sz="1800" dirty="0" smtClean="0"/>
              <a:t>(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-l 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i386-linux-gnu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/libc.so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nl-BE" sz="1800" dirty="0"/>
              <a:t> -&gt; libc-2.1.2.so</a:t>
            </a:r>
            <a:r>
              <a:rPr lang="pl-PL" altLang="nl-BE" sz="1800" dirty="0"/>
              <a:t> </a:t>
            </a:r>
            <a:r>
              <a:rPr lang="pl-PL" altLang="nl-BE" sz="1800" dirty="0" smtClean="0"/>
              <a:t>(</a:t>
            </a:r>
            <a:r>
              <a:rPr lang="pl-PL" altLang="nl-BE" sz="1800" dirty="0" err="1" smtClean="0"/>
              <a:t>Debian</a:t>
            </a:r>
            <a:r>
              <a:rPr lang="pl-PL" altLang="nl-BE" sz="1800" dirty="0" smtClean="0"/>
              <a:t> 32-bit)</a:t>
            </a:r>
            <a:endParaRPr lang="pl-PL" altLang="nl-BE" sz="1800" dirty="0"/>
          </a:p>
          <a:p>
            <a:pPr lvl="1"/>
            <a:r>
              <a:rPr lang="en-US" altLang="nl-BE" sz="1800" dirty="0" err="1"/>
              <a:t>glibc</a:t>
            </a:r>
            <a:r>
              <a:rPr lang="en-US" altLang="nl-BE" sz="1800" dirty="0"/>
              <a:t> version </a:t>
            </a:r>
            <a:r>
              <a:rPr lang="en-US" altLang="nl-BE" sz="1800" dirty="0" smtClean="0"/>
              <a:t>(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-l 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x86_64-linux-gnu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/libc.so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nl-BE" sz="1800" dirty="0"/>
              <a:t> -&gt; libc-2.1.2.so</a:t>
            </a:r>
            <a:r>
              <a:rPr lang="pl-PL" altLang="nl-BE" sz="1800" dirty="0"/>
              <a:t> (</a:t>
            </a:r>
            <a:r>
              <a:rPr lang="pl-PL" altLang="nl-BE" sz="1800" dirty="0" err="1" smtClean="0"/>
              <a:t>Debian</a:t>
            </a:r>
            <a:r>
              <a:rPr lang="pl-PL" altLang="nl-BE" sz="1800" dirty="0" smtClean="0"/>
              <a:t> 64-bit)</a:t>
            </a:r>
            <a:endParaRPr lang="pl-PL" altLang="nl-BE" sz="1800" dirty="0"/>
          </a:p>
          <a:p>
            <a:pPr lvl="1"/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rpm -</a:t>
            </a:r>
            <a:r>
              <a:rPr lang="en-US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qa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| grep </a:t>
            </a:r>
            <a:r>
              <a:rPr lang="en-US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libc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nl-BE" sz="1800" dirty="0" smtClean="0"/>
              <a:t>-&gt; glibc-2.1.2-11)</a:t>
            </a:r>
            <a:endParaRPr lang="pl-PL" altLang="nl-BE" sz="1800" dirty="0" smtClean="0"/>
          </a:p>
          <a:p>
            <a:pPr lvl="1"/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altLang="nl-B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ldd</a:t>
            </a:r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–version</a:t>
            </a:r>
          </a:p>
          <a:p>
            <a:r>
              <a:rPr lang="en-US" altLang="nl-BE" sz="1800" b="1" dirty="0"/>
              <a:t>Determining the OS </a:t>
            </a:r>
            <a:r>
              <a:rPr lang="pl-PL" altLang="nl-BE" sz="1800" b="1" dirty="0" smtClean="0"/>
              <a:t>F</a:t>
            </a:r>
            <a:r>
              <a:rPr lang="en-US" altLang="nl-BE" sz="1800" b="1" dirty="0" smtClean="0"/>
              <a:t>l</a:t>
            </a:r>
            <a:r>
              <a:rPr lang="pl-PL" altLang="nl-BE" sz="1800" b="1" dirty="0" err="1" smtClean="0"/>
              <a:t>avor</a:t>
            </a:r>
            <a:r>
              <a:rPr lang="pl-PL" altLang="nl-BE" sz="1800" b="1" dirty="0" smtClean="0"/>
              <a:t>/</a:t>
            </a:r>
            <a:r>
              <a:rPr lang="pl-PL" altLang="nl-BE" sz="1800" b="1" dirty="0" err="1" smtClean="0"/>
              <a:t>release</a:t>
            </a:r>
            <a:endParaRPr lang="pl-PL" altLang="nl-BE" sz="1800" b="1" dirty="0" smtClean="0"/>
          </a:p>
          <a:p>
            <a:pPr lvl="1"/>
            <a:r>
              <a:rPr lang="pl-PL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/*-release</a:t>
            </a:r>
          </a:p>
          <a:p>
            <a:pPr lvl="1"/>
            <a:endParaRPr lang="en-US" altLang="nl-BE" sz="1800" b="1" dirty="0"/>
          </a:p>
          <a:p>
            <a:pPr lvl="1"/>
            <a:endParaRPr lang="en-US" altLang="nl-BE" sz="1800" dirty="0" smtClean="0"/>
          </a:p>
          <a:p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11974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nl-BE" dirty="0" smtClean="0"/>
              <a:t>User login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39552" y="1408024"/>
            <a:ext cx="8280920" cy="2885072"/>
          </a:xfrm>
        </p:spPr>
        <p:txBody>
          <a:bodyPr/>
          <a:lstStyle/>
          <a:p>
            <a:r>
              <a:rPr lang="en-US" altLang="nl-BE" sz="2000" dirty="0"/>
              <a:t>Linux is a multiuser OS </a:t>
            </a:r>
            <a:r>
              <a:rPr lang="pl-PL" altLang="nl-BE" sz="2000" dirty="0" smtClean="0"/>
              <a:t>,</a:t>
            </a:r>
            <a:endParaRPr lang="en-US" altLang="nl-BE" sz="2000" dirty="0"/>
          </a:p>
          <a:p>
            <a:r>
              <a:rPr lang="en-US" altLang="nl-BE" sz="2000" dirty="0" smtClean="0"/>
              <a:t>Allows </a:t>
            </a:r>
            <a:r>
              <a:rPr lang="en-US" altLang="nl-BE" sz="2000" dirty="0"/>
              <a:t>multiple users to use the resource of a computer at the same time</a:t>
            </a:r>
          </a:p>
          <a:p>
            <a:r>
              <a:rPr lang="en-US" altLang="nl-BE" sz="2000" dirty="0"/>
              <a:t>Every user needs to login the system with the password provided to identify their right in using the resource</a:t>
            </a:r>
          </a:p>
          <a:p>
            <a:r>
              <a:rPr lang="en-US" altLang="nl-BE" sz="2000" dirty="0" smtClean="0"/>
              <a:t>Requires </a:t>
            </a:r>
            <a:r>
              <a:rPr lang="en-US" altLang="nl-BE" sz="2000" dirty="0"/>
              <a:t>for both client-server based system or desktop</a:t>
            </a:r>
          </a:p>
          <a:p>
            <a:endParaRPr lang="nl-BE" sz="2000" dirty="0"/>
          </a:p>
        </p:txBody>
      </p:sp>
      <p:grpSp>
        <p:nvGrpSpPr>
          <p:cNvPr id="3" name="Groep 2"/>
          <p:cNvGrpSpPr/>
          <p:nvPr/>
        </p:nvGrpSpPr>
        <p:grpSpPr>
          <a:xfrm>
            <a:off x="1686272" y="3678932"/>
            <a:ext cx="5334000" cy="2514600"/>
            <a:chOff x="734616" y="3678932"/>
            <a:chExt cx="5334000" cy="2514600"/>
          </a:xfrm>
        </p:grpSpPr>
        <p:pic>
          <p:nvPicPr>
            <p:cNvPr id="8" name="Picture 9" descr="Server-bas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717032"/>
              <a:ext cx="4953000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734616" y="3678932"/>
              <a:ext cx="12192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>
                  <a:ea typeface="新細明體" panose="02020500000000000000" pitchFamily="18" charset="-120"/>
                </a:rPr>
                <a:t>Linux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5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Linux User Interface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Traditional Linux (Unix also) uses command-driven interface (or text-based interface)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ea typeface="新細明體" panose="02020500000000000000" pitchFamily="18" charset="-120"/>
              </a:rPr>
              <a:t>User needs to type lines of command to instruct the computer to work, similar to 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ea typeface="新細明體" panose="02020500000000000000" pitchFamily="18" charset="-120"/>
              </a:rPr>
              <a:t>Advantage: fast in speed. Very few resource is required for its 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ea typeface="新細明體" panose="02020500000000000000" pitchFamily="18" charset="-120"/>
              </a:rPr>
              <a:t>Disadvantages: user needs to type, hence can easily make error. Besides, user needs to memorize all commands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ea typeface="新細明體" panose="02020500000000000000" pitchFamily="18" charset="-120"/>
              </a:rPr>
              <a:t>Suitable for expert users and for the systems that interaction with user is not frequent, such as servers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Linux User Interface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SzPct val="75000"/>
              <a:buNone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By adopting the X-Window technology, graphical user interface (GUI) is available for Linux: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Uses pointing devices (e.g. mouse) to control the system, similar to Microsoft’s Windows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Provide menu-driven and/or icon-driven interfaces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</a:rPr>
              <a:t>menu-driven: user is provided with a menu of choices. Each choice refers to a particular task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ea typeface="新細明體" panose="02020500000000000000" pitchFamily="18" charset="-120"/>
              </a:rPr>
              <a:t>icon-driven: tasks are represented by pictures (icon) and shown to user. Click on an icon invokes one task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Advantages: No need to memorize commands. Always select task from menus or icons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Disadvantages: Slow and require certain resource for its implementation   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Arial" panose="020B0604020202020204" pitchFamily="34" charset="0"/>
                <a:ea typeface="新細明體" panose="02020500000000000000" pitchFamily="18" charset="-120"/>
              </a:rPr>
              <a:t>Suitable for general users and systems, such as PC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0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Linux User Interface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2" y="1208004"/>
            <a:ext cx="8766496" cy="471199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Linux User Interface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25</a:t>
            </a:fld>
            <a:endParaRPr lang="nl-NL"/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450688"/>
            <a:ext cx="8334375" cy="4226499"/>
          </a:xfrm>
          <a:prstGeom prst="rect">
            <a:avLst/>
          </a:prstGeom>
        </p:spPr>
      </p:pic>
      <p:sp>
        <p:nvSpPr>
          <p:cNvPr id="12" name="Afgeronde rechthoek 11"/>
          <p:cNvSpPr/>
          <p:nvPr/>
        </p:nvSpPr>
        <p:spPr>
          <a:xfrm>
            <a:off x="4067944" y="3284984"/>
            <a:ext cx="3528392" cy="2392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42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Command</a:t>
            </a:r>
            <a:r>
              <a:rPr lang="nl-BE" dirty="0" smtClean="0"/>
              <a:t> Line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40000"/>
            <a:ext cx="4428926" cy="4678362"/>
          </a:xfrm>
        </p:spPr>
        <p:txBody>
          <a:bodyPr/>
          <a:lstStyle/>
          <a:p>
            <a:r>
              <a:rPr lang="en-US" sz="2200" dirty="0" smtClean="0"/>
              <a:t>Text mode</a:t>
            </a:r>
          </a:p>
          <a:p>
            <a:r>
              <a:rPr lang="en-US" sz="2200" dirty="0" smtClean="0"/>
              <a:t>Provides a way to control the computer via the keyboard.</a:t>
            </a:r>
          </a:p>
          <a:p>
            <a:r>
              <a:rPr lang="en-US" sz="2200" dirty="0" smtClean="0"/>
              <a:t>Is common use on HPC</a:t>
            </a:r>
          </a:p>
          <a:p>
            <a:r>
              <a:rPr lang="en-US" sz="2200" dirty="0" smtClean="0"/>
              <a:t>Is somewhat archaic, but very powerful. </a:t>
            </a:r>
          </a:p>
          <a:p>
            <a:r>
              <a:rPr lang="en-US" sz="2200" dirty="0" smtClean="0"/>
              <a:t>Can be much quicker than a GUI.</a:t>
            </a:r>
          </a:p>
          <a:p>
            <a:r>
              <a:rPr lang="en-US" sz="2200" dirty="0" smtClean="0"/>
              <a:t>Implicitly assumes that you know what your are doing</a:t>
            </a:r>
          </a:p>
          <a:p>
            <a:r>
              <a:rPr lang="en-US" sz="2200" dirty="0" smtClean="0"/>
              <a:t>Don't be scared!</a:t>
            </a:r>
            <a:endParaRPr lang="pl-PL" sz="2200" dirty="0" smtClean="0"/>
          </a:p>
          <a:p>
            <a:r>
              <a:rPr lang="pl-PL" sz="2200" dirty="0" err="1" smtClean="0">
                <a:solidFill>
                  <a:srgbClr val="FF0000"/>
                </a:solidFill>
              </a:rPr>
              <a:t>If</a:t>
            </a:r>
            <a:r>
              <a:rPr lang="pl-PL" sz="2200" dirty="0" smtClean="0">
                <a:solidFill>
                  <a:srgbClr val="FF0000"/>
                </a:solidFill>
              </a:rPr>
              <a:t> </a:t>
            </a:r>
            <a:r>
              <a:rPr lang="pl-PL" sz="2200" dirty="0" err="1" smtClean="0">
                <a:solidFill>
                  <a:srgbClr val="FF0000"/>
                </a:solidFill>
              </a:rPr>
              <a:t>anything</a:t>
            </a:r>
            <a:r>
              <a:rPr lang="pl-PL" sz="2200" dirty="0" smtClean="0">
                <a:solidFill>
                  <a:srgbClr val="FF0000"/>
                </a:solidFill>
              </a:rPr>
              <a:t> </a:t>
            </a:r>
            <a:r>
              <a:rPr lang="pl-PL" sz="2200" dirty="0" err="1" smtClean="0">
                <a:solidFill>
                  <a:srgbClr val="FF0000"/>
                </a:solidFill>
              </a:rPr>
              <a:t>goes</a:t>
            </a:r>
            <a:r>
              <a:rPr lang="pl-PL" sz="2200" dirty="0" smtClean="0">
                <a:solidFill>
                  <a:srgbClr val="FF0000"/>
                </a:solidFill>
              </a:rPr>
              <a:t> </a:t>
            </a:r>
            <a:r>
              <a:rPr lang="pl-PL" sz="2200" dirty="0" err="1" smtClean="0">
                <a:solidFill>
                  <a:srgbClr val="FF0000"/>
                </a:solidFill>
              </a:rPr>
              <a:t>wrong</a:t>
            </a:r>
            <a:r>
              <a:rPr lang="pl-PL" sz="2200" dirty="0" smtClean="0">
                <a:solidFill>
                  <a:srgbClr val="FF0000"/>
                </a:solidFill>
              </a:rPr>
              <a:t>, </a:t>
            </a:r>
            <a:r>
              <a:rPr lang="pl-PL" sz="2200" dirty="0" err="1" smtClean="0">
                <a:solidFill>
                  <a:srgbClr val="FF0000"/>
                </a:solidFill>
              </a:rPr>
              <a:t>you</a:t>
            </a:r>
            <a:r>
              <a:rPr lang="pl-PL" sz="2200" dirty="0" smtClean="0">
                <a:solidFill>
                  <a:srgbClr val="FF0000"/>
                </a:solidFill>
              </a:rPr>
              <a:t> </a:t>
            </a:r>
            <a:r>
              <a:rPr lang="pl-PL" sz="2200" dirty="0" err="1" smtClean="0">
                <a:solidFill>
                  <a:srgbClr val="FF0000"/>
                </a:solidFill>
              </a:rPr>
              <a:t>can</a:t>
            </a:r>
            <a:r>
              <a:rPr lang="pl-PL" sz="2200" dirty="0" smtClean="0">
                <a:solidFill>
                  <a:srgbClr val="FF0000"/>
                </a:solidFill>
              </a:rPr>
              <a:t> stop the </a:t>
            </a:r>
            <a:r>
              <a:rPr lang="pl-PL" sz="2200" dirty="0" err="1" smtClean="0">
                <a:solidFill>
                  <a:srgbClr val="FF0000"/>
                </a:solidFill>
              </a:rPr>
              <a:t>command</a:t>
            </a:r>
            <a:r>
              <a:rPr lang="pl-PL" sz="2200" dirty="0" smtClean="0">
                <a:solidFill>
                  <a:srgbClr val="FF0000"/>
                </a:solidFill>
              </a:rPr>
              <a:t> with </a:t>
            </a:r>
            <a:r>
              <a:rPr lang="pl-PL" sz="2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92" y="1484784"/>
            <a:ext cx="4065793" cy="4669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te</a:t>
            </a:r>
            <a:r>
              <a:rPr lang="pl-PL" dirty="0" smtClean="0"/>
              <a:t>x</a:t>
            </a:r>
            <a:r>
              <a:rPr lang="nl-BE" dirty="0" smtClean="0"/>
              <a:t>t </a:t>
            </a:r>
            <a:r>
              <a:rPr lang="nl-BE" dirty="0" err="1" smtClean="0"/>
              <a:t>based</a:t>
            </a:r>
            <a:r>
              <a:rPr lang="nl-BE" dirty="0" smtClean="0"/>
              <a:t> interface: The shell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440000"/>
            <a:ext cx="7920000" cy="2781088"/>
          </a:xfrm>
        </p:spPr>
        <p:txBody>
          <a:bodyPr/>
          <a:lstStyle/>
          <a:p>
            <a:r>
              <a:rPr lang="en-US" dirty="0" smtClean="0"/>
              <a:t>Is the command line interpreter: a program that accepts input from a user (e.g. a command) and performs the requested task. </a:t>
            </a:r>
          </a:p>
          <a:p>
            <a:r>
              <a:rPr lang="en-US" dirty="0" smtClean="0"/>
              <a:t>The shell's prompt identifies the type of shell being used. There are two basic types of shell prompts: </a:t>
            </a:r>
          </a:p>
          <a:p>
            <a:pPr lvl="1"/>
            <a:r>
              <a:rPr lang="en-US" b="1" dirty="0" smtClean="0"/>
              <a:t>$ </a:t>
            </a:r>
            <a:r>
              <a:rPr lang="en-US" dirty="0" smtClean="0"/>
              <a:t>Normal user shell (may also be </a:t>
            </a:r>
            <a:r>
              <a:rPr lang="en-US" b="1" dirty="0" smtClean="0"/>
              <a:t>% </a:t>
            </a:r>
            <a:r>
              <a:rPr lang="en-US" dirty="0" smtClean="0"/>
              <a:t>or </a:t>
            </a:r>
            <a:r>
              <a:rPr lang="en-US" b="1" dirty="0" smtClean="0"/>
              <a:t>&gt; </a:t>
            </a:r>
            <a:r>
              <a:rPr lang="en-US" dirty="0" smtClean="0"/>
              <a:t>on some systems) </a:t>
            </a:r>
            <a:endParaRPr lang="pl-PL" dirty="0" smtClean="0"/>
          </a:p>
          <a:p>
            <a:pPr lvl="1"/>
            <a:r>
              <a:rPr lang="nl-BE" b="1" dirty="0" smtClean="0"/>
              <a:t># </a:t>
            </a:r>
            <a:r>
              <a:rPr lang="nl-BE" dirty="0" smtClean="0"/>
              <a:t>Root user shell </a:t>
            </a:r>
            <a:r>
              <a:rPr lang="pl-PL" dirty="0" smtClean="0"/>
              <a:t>(login as root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pl-PL" dirty="0" smtClean="0"/>
              <a:t>)</a:t>
            </a:r>
            <a:endParaRPr lang="nl-BE" dirty="0" smtClean="0"/>
          </a:p>
          <a:p>
            <a:endParaRPr lang="en-US" altLang="zh-TW" dirty="0" smtClean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endParaRPr lang="en-US" altLang="zh-TW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nl-BE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27</a:t>
            </a:fld>
            <a:endParaRPr lang="nl-NL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71600" y="4653136"/>
            <a:ext cx="5941094" cy="204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82B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82B5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182B5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182B52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i="1" kern="0" dirty="0" smtClean="0">
                <a:solidFill>
                  <a:srgbClr val="FF0000"/>
                </a:solidFill>
              </a:rPr>
              <a:t>!!! Warning: The root user can do anything on Linux systems. It is important to know when you are working as root to prevent accidental damage to your system. </a:t>
            </a:r>
            <a:endParaRPr lang="pl-PL" i="1" kern="0" dirty="0" smtClean="0">
              <a:solidFill>
                <a:srgbClr val="FF0000"/>
              </a:solidFill>
            </a:endParaRPr>
          </a:p>
          <a:p>
            <a:pPr>
              <a:buSzPct val="75000"/>
              <a:buFont typeface="Courier New" panose="02070309020205020404" pitchFamily="49" charset="0"/>
              <a:buChar char="o"/>
            </a:pPr>
            <a:r>
              <a:rPr lang="pl-PL" dirty="0">
                <a:solidFill>
                  <a:srgbClr val="00407A"/>
                </a:solidFill>
              </a:rPr>
              <a:t>The </a:t>
            </a:r>
            <a:r>
              <a:rPr lang="pl-PL" dirty="0" err="1">
                <a:solidFill>
                  <a:srgbClr val="00407A"/>
                </a:solidFill>
              </a:rPr>
              <a:t>way</a:t>
            </a:r>
            <a:r>
              <a:rPr lang="pl-PL" dirty="0">
                <a:solidFill>
                  <a:srgbClr val="00407A"/>
                </a:solidFill>
              </a:rPr>
              <a:t> to </a:t>
            </a:r>
            <a:r>
              <a:rPr lang="pl-PL" dirty="0" err="1">
                <a:solidFill>
                  <a:srgbClr val="00407A"/>
                </a:solidFill>
              </a:rPr>
              <a:t>identify</a:t>
            </a:r>
            <a:r>
              <a:rPr lang="pl-PL" dirty="0">
                <a:solidFill>
                  <a:srgbClr val="00407A"/>
                </a:solidFill>
              </a:rPr>
              <a:t> </a:t>
            </a:r>
            <a:r>
              <a:rPr lang="pl-PL" dirty="0" smtClean="0">
                <a:solidFill>
                  <a:srgbClr val="00407A"/>
                </a:solidFill>
              </a:rPr>
              <a:t>the </a:t>
            </a:r>
            <a:r>
              <a:rPr lang="pl-PL" dirty="0" err="1" smtClean="0">
                <a:solidFill>
                  <a:srgbClr val="00407A"/>
                </a:solidFill>
              </a:rPr>
              <a:t>user</a:t>
            </a:r>
            <a:r>
              <a:rPr lang="pl-PL" dirty="0">
                <a:solidFill>
                  <a:srgbClr val="00407A"/>
                </a:solidFill>
              </a:rPr>
              <a:t>: </a:t>
            </a:r>
            <a:r>
              <a:rPr lang="pl-PL" dirty="0">
                <a:solidFill>
                  <a:srgbClr val="0040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dirty="0" err="1">
                <a:solidFill>
                  <a:srgbClr val="0040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n-US" dirty="0">
              <a:solidFill>
                <a:srgbClr val="0040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pl-PL" i="1" kern="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i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Using the root account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If you have the root password:</a:t>
            </a:r>
            <a:br>
              <a:rPr lang="en-US" dirty="0" smtClean="0">
                <a:latin typeface="+mn-lt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</a:t>
            </a:r>
            <a:r>
              <a:rPr lang="en-US" dirty="0" smtClean="0">
                <a:latin typeface="+mn-lt"/>
              </a:rPr>
              <a:t> - (switch user)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In modern distributions, the </a:t>
            </a:r>
            <a:r>
              <a:rPr lang="en-US" dirty="0" err="1" smtClean="0">
                <a:latin typeface="+mn-lt"/>
              </a:rPr>
              <a:t>sudo</a:t>
            </a:r>
            <a:r>
              <a:rPr lang="en-US" dirty="0" smtClean="0">
                <a:latin typeface="+mn-lt"/>
              </a:rPr>
              <a:t> command gives you access to some root privileges with your own user password.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Example: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mount /dev/hda4 /home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root user privileges are only needed for very specific tasks with security risks: mounting, creating device files, loading drivers, starting networking,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changing file ownership, package upgrades...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Check the prompt </a:t>
            </a:r>
            <a:r>
              <a:rPr lang="en-US" b="1" dirty="0" smtClean="0">
                <a:solidFill>
                  <a:srgbClr val="FF0000"/>
                </a:solidFill>
                <a:latin typeface="+mn-lt"/>
              </a:rPr>
              <a:t>#</a:t>
            </a:r>
          </a:p>
          <a:p>
            <a:pPr marL="108000" indent="0">
              <a:buNone/>
            </a:pPr>
            <a:endParaRPr lang="en-US" dirty="0" smtClean="0">
              <a:latin typeface="+mn-lt"/>
            </a:endParaRPr>
          </a:p>
          <a:p>
            <a:pPr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16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Most </a:t>
            </a:r>
            <a:r>
              <a:rPr lang="nl-BE" dirty="0" err="1" smtClean="0"/>
              <a:t>popular</a:t>
            </a:r>
            <a:r>
              <a:rPr lang="nl-BE" dirty="0" smtClean="0"/>
              <a:t> shells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7920000" cy="4678362"/>
          </a:xfrm>
        </p:spPr>
        <p:txBody>
          <a:bodyPr/>
          <a:lstStyle/>
          <a:p>
            <a:r>
              <a:rPr lang="en-US" dirty="0"/>
              <a:t>There are several </a:t>
            </a:r>
            <a:r>
              <a:rPr lang="en-US" dirty="0" smtClean="0"/>
              <a:t>types </a:t>
            </a:r>
            <a:r>
              <a:rPr lang="en-US" dirty="0"/>
              <a:t>of shells for </a:t>
            </a:r>
            <a:r>
              <a:rPr lang="en-US" dirty="0" smtClean="0"/>
              <a:t>Linux.</a:t>
            </a:r>
          </a:p>
          <a:p>
            <a:r>
              <a:rPr lang="en-US" dirty="0" smtClean="0"/>
              <a:t>Check it with 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 echo $SHELL</a:t>
            </a:r>
            <a:r>
              <a:rPr lang="en-US" dirty="0" smtClean="0"/>
              <a:t> </a:t>
            </a:r>
          </a:p>
          <a:p>
            <a:endParaRPr lang="en-US" b="1" dirty="0" smtClean="0"/>
          </a:p>
          <a:p>
            <a:pPr marL="0" indent="0">
              <a:buNone/>
            </a:pPr>
            <a:endParaRPr lang="nl-B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39553"/>
              </p:ext>
            </p:extLst>
          </p:nvPr>
        </p:nvGraphicFramePr>
        <p:xfrm>
          <a:off x="683569" y="2607776"/>
          <a:ext cx="6480720" cy="390602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4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309">
                <a:tc>
                  <a:txBody>
                    <a:bodyPr/>
                    <a:lstStyle/>
                    <a:p>
                      <a:r>
                        <a:rPr lang="nl-BE" dirty="0" smtClean="0"/>
                        <a:t>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Prompt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Name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Note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26">
                <a:tc>
                  <a:txBody>
                    <a:bodyPr/>
                    <a:lstStyle/>
                    <a:p>
                      <a:r>
                        <a:rPr lang="nl-BE" dirty="0" smtClean="0"/>
                        <a:t>sh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 smtClean="0"/>
                        <a:t>$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Bourne</a:t>
                      </a:r>
                      <a:r>
                        <a:rPr lang="nl-BE" dirty="0" smtClean="0"/>
                        <a:t> 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 on some Unix systems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892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bash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 smtClean="0"/>
                        <a:t>$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Bourne</a:t>
                      </a:r>
                      <a:r>
                        <a:rPr lang="nl-BE" dirty="0" smtClean="0"/>
                        <a:t> </a:t>
                      </a:r>
                      <a:r>
                        <a:rPr lang="nl-BE" dirty="0" err="1" smtClean="0"/>
                        <a:t>Again</a:t>
                      </a:r>
                      <a:r>
                        <a:rPr lang="nl-BE" dirty="0" smtClean="0"/>
                        <a:t> 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Enhanced replacement for the Bourne shell Default on most Linux and Mac OS X systems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26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csh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 smtClean="0"/>
                        <a:t>%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C 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 on many BSD systems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26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tcsh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 smtClean="0"/>
                        <a:t>&gt;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TC 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Enhanced replacement for the C shell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44"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ksh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 smtClean="0"/>
                        <a:t>$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Korn Shell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 on AIX systems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500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200" dirty="0" err="1" smtClean="0"/>
              <a:t>Commands</a:t>
            </a:r>
            <a:r>
              <a:rPr lang="pl-PL" sz="2200" dirty="0" smtClean="0"/>
              <a:t> </a:t>
            </a:r>
            <a:r>
              <a:rPr lang="pl-PL" sz="2200" dirty="0" err="1" smtClean="0"/>
              <a:t>will</a:t>
            </a:r>
            <a:r>
              <a:rPr lang="pl-PL" sz="2200" dirty="0" smtClean="0"/>
              <a:t> be </a:t>
            </a:r>
            <a:r>
              <a:rPr lang="pl-PL" sz="2200" dirty="0" err="1" smtClean="0"/>
              <a:t>displayed</a:t>
            </a:r>
            <a:r>
              <a:rPr lang="pl-PL" sz="2200" dirty="0" smtClean="0"/>
              <a:t> with </a:t>
            </a:r>
            <a:r>
              <a:rPr lang="pl-PL" sz="2200" dirty="0" err="1" smtClean="0"/>
              <a:t>different</a:t>
            </a:r>
            <a:r>
              <a:rPr lang="pl-PL" sz="2200" dirty="0" smtClean="0"/>
              <a:t> </a:t>
            </a:r>
            <a:r>
              <a:rPr lang="pl-PL" sz="2200" dirty="0" err="1" smtClean="0"/>
              <a:t>font</a:t>
            </a:r>
            <a:r>
              <a:rPr lang="pl-PL" sz="2200" dirty="0" smtClean="0"/>
              <a:t> and </a:t>
            </a:r>
            <a:r>
              <a:rPr lang="pl-PL" sz="2200" dirty="0" err="1" smtClean="0"/>
              <a:t>will</a:t>
            </a:r>
            <a:r>
              <a:rPr lang="pl-PL" sz="2200" dirty="0" smtClean="0"/>
              <a:t> start </a:t>
            </a:r>
            <a:r>
              <a:rPr lang="pl-PL" sz="2200" dirty="0" err="1" smtClean="0"/>
              <a:t>always</a:t>
            </a:r>
            <a:r>
              <a:rPr lang="pl-PL" sz="2200" dirty="0" smtClean="0"/>
              <a:t> with </a:t>
            </a:r>
            <a:r>
              <a:rPr lang="pl-PL" sz="2200" dirty="0" err="1" smtClean="0"/>
              <a:t>prompt</a:t>
            </a:r>
            <a:r>
              <a:rPr lang="pl-PL" sz="2200" dirty="0" smtClean="0"/>
              <a:t> </a:t>
            </a:r>
            <a:r>
              <a:rPr lang="pl-PL" sz="2200" dirty="0" err="1" smtClean="0"/>
              <a:t>sign</a:t>
            </a:r>
            <a:r>
              <a:rPr lang="pl-PL" sz="2200" dirty="0" smtClean="0"/>
              <a:t> ($) – </a:t>
            </a:r>
            <a:r>
              <a:rPr lang="pl-PL" sz="2200" dirty="0" err="1" smtClean="0"/>
              <a:t>which</a:t>
            </a:r>
            <a:r>
              <a:rPr lang="pl-PL" sz="2200" dirty="0" smtClean="0"/>
              <a:t> </a:t>
            </a:r>
            <a:r>
              <a:rPr lang="pl-PL" sz="2200" dirty="0" err="1" smtClean="0"/>
              <a:t>is</a:t>
            </a:r>
            <a:r>
              <a:rPr lang="pl-PL" sz="2200" dirty="0" smtClean="0"/>
              <a:t> </a:t>
            </a:r>
            <a:r>
              <a:rPr lang="pl-PL" sz="2200" dirty="0" err="1" smtClean="0"/>
              <a:t>already</a:t>
            </a:r>
            <a:r>
              <a:rPr lang="pl-PL" sz="2200" dirty="0" smtClean="0"/>
              <a:t> </a:t>
            </a:r>
            <a:r>
              <a:rPr lang="pl-PL" sz="2200" dirty="0" err="1" smtClean="0"/>
              <a:t>included</a:t>
            </a:r>
            <a:r>
              <a:rPr lang="pl-PL" sz="2200" dirty="0" smtClean="0"/>
              <a:t> in the </a:t>
            </a:r>
            <a:r>
              <a:rPr lang="pl-PL" sz="2200" dirty="0" err="1" smtClean="0"/>
              <a:t>command</a:t>
            </a:r>
            <a:r>
              <a:rPr lang="pl-PL" sz="2200" dirty="0" smtClean="0"/>
              <a:t> </a:t>
            </a:r>
            <a:r>
              <a:rPr lang="pl-PL" sz="2200" dirty="0" err="1" smtClean="0"/>
              <a:t>line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54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Hands-on 1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4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31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107504" y="1080000"/>
            <a:ext cx="8856984" cy="4931155"/>
            <a:chOff x="107504" y="1080000"/>
            <a:chExt cx="8856984" cy="4931155"/>
          </a:xfrm>
        </p:grpSpPr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92" y="1080000"/>
              <a:ext cx="8766496" cy="4931155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07504" y="3861048"/>
              <a:ext cx="504056" cy="50405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473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/>
        </p:nvGrpSpPr>
        <p:grpSpPr>
          <a:xfrm>
            <a:off x="74102" y="2504601"/>
            <a:ext cx="3800236" cy="3866616"/>
            <a:chOff x="74102" y="2504601"/>
            <a:chExt cx="3800236" cy="3866616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02" y="2504601"/>
              <a:ext cx="3800236" cy="3866616"/>
            </a:xfrm>
            <a:prstGeom prst="rect">
              <a:avLst/>
            </a:prstGeom>
          </p:spPr>
        </p:pic>
        <p:sp>
          <p:nvSpPr>
            <p:cNvPr id="14" name="Afgeronde rechthoek 13"/>
            <p:cNvSpPr/>
            <p:nvPr/>
          </p:nvSpPr>
          <p:spPr>
            <a:xfrm>
              <a:off x="251520" y="4590256"/>
              <a:ext cx="1512168" cy="216024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32</a:t>
            </a:fld>
            <a:endParaRPr lang="nl-NL"/>
          </a:p>
        </p:txBody>
      </p:sp>
      <p:grpSp>
        <p:nvGrpSpPr>
          <p:cNvPr id="25" name="Groep 24"/>
          <p:cNvGrpSpPr/>
          <p:nvPr/>
        </p:nvGrpSpPr>
        <p:grpSpPr>
          <a:xfrm>
            <a:off x="3737581" y="1124744"/>
            <a:ext cx="3066667" cy="3190476"/>
            <a:chOff x="3737581" y="1124744"/>
            <a:chExt cx="3066667" cy="3190476"/>
          </a:xfrm>
        </p:grpSpPr>
        <p:pic>
          <p:nvPicPr>
            <p:cNvPr id="24" name="Afbeelding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581" y="1124744"/>
              <a:ext cx="3066667" cy="3190476"/>
            </a:xfrm>
            <a:prstGeom prst="rect">
              <a:avLst/>
            </a:prstGeom>
          </p:spPr>
        </p:pic>
        <p:sp>
          <p:nvSpPr>
            <p:cNvPr id="13" name="Afgeronde rechthoek 12"/>
            <p:cNvSpPr/>
            <p:nvPr/>
          </p:nvSpPr>
          <p:spPr>
            <a:xfrm>
              <a:off x="3976657" y="2636912"/>
              <a:ext cx="2196192" cy="226301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Afgeronde rechthoek 14"/>
            <p:cNvSpPr/>
            <p:nvPr/>
          </p:nvSpPr>
          <p:spPr>
            <a:xfrm>
              <a:off x="3796585" y="1866362"/>
              <a:ext cx="180072" cy="288032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Afgeronde rechthoek 14"/>
            <p:cNvSpPr/>
            <p:nvPr/>
          </p:nvSpPr>
          <p:spPr>
            <a:xfrm>
              <a:off x="5200741" y="3972266"/>
              <a:ext cx="739411" cy="248822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ep 26"/>
          <p:cNvGrpSpPr/>
          <p:nvPr/>
        </p:nvGrpSpPr>
        <p:grpSpPr>
          <a:xfrm>
            <a:off x="6009245" y="2907575"/>
            <a:ext cx="3057143" cy="3171429"/>
            <a:chOff x="6009245" y="2907575"/>
            <a:chExt cx="3057143" cy="3171429"/>
          </a:xfrm>
        </p:grpSpPr>
        <p:pic>
          <p:nvPicPr>
            <p:cNvPr id="26" name="Afbeelding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9245" y="2907575"/>
              <a:ext cx="3057143" cy="3171429"/>
            </a:xfrm>
            <a:prstGeom prst="rect">
              <a:avLst/>
            </a:prstGeom>
          </p:spPr>
        </p:pic>
        <p:sp>
          <p:nvSpPr>
            <p:cNvPr id="15" name="Afgeronde rechthoek 14"/>
            <p:cNvSpPr/>
            <p:nvPr/>
          </p:nvSpPr>
          <p:spPr>
            <a:xfrm>
              <a:off x="7452320" y="5733256"/>
              <a:ext cx="792088" cy="29286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857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33</a:t>
            </a:fld>
            <a:endParaRPr lang="nl-NL"/>
          </a:p>
        </p:txBody>
      </p:sp>
      <p:grpSp>
        <p:nvGrpSpPr>
          <p:cNvPr id="9" name="Groep 8"/>
          <p:cNvGrpSpPr/>
          <p:nvPr/>
        </p:nvGrpSpPr>
        <p:grpSpPr>
          <a:xfrm>
            <a:off x="4067944" y="1898345"/>
            <a:ext cx="5017170" cy="2826799"/>
            <a:chOff x="4067944" y="1898345"/>
            <a:chExt cx="5017170" cy="2826799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44" y="1898345"/>
              <a:ext cx="5017170" cy="2826799"/>
            </a:xfrm>
            <a:prstGeom prst="rect">
              <a:avLst/>
            </a:prstGeom>
          </p:spPr>
        </p:pic>
        <p:sp>
          <p:nvSpPr>
            <p:cNvPr id="10" name="Afgeronde rechthoek 9"/>
            <p:cNvSpPr/>
            <p:nvPr/>
          </p:nvSpPr>
          <p:spPr>
            <a:xfrm>
              <a:off x="4887189" y="2564904"/>
              <a:ext cx="648072" cy="14401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Afgeronde rechthoek 12"/>
            <p:cNvSpPr/>
            <p:nvPr/>
          </p:nvSpPr>
          <p:spPr>
            <a:xfrm>
              <a:off x="7884368" y="4509120"/>
              <a:ext cx="587842" cy="144016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Afgeronde rechthoek 14"/>
            <p:cNvSpPr/>
            <p:nvPr/>
          </p:nvSpPr>
          <p:spPr>
            <a:xfrm>
              <a:off x="4427984" y="2037267"/>
              <a:ext cx="2016224" cy="216024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37491" y="1433279"/>
            <a:ext cx="3994449" cy="3475170"/>
            <a:chOff x="37491" y="1433279"/>
            <a:chExt cx="3994449" cy="3475170"/>
          </a:xfrm>
        </p:grpSpPr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1" y="1433279"/>
              <a:ext cx="3994449" cy="3475170"/>
            </a:xfrm>
            <a:prstGeom prst="rect">
              <a:avLst/>
            </a:prstGeom>
          </p:spPr>
        </p:pic>
        <p:sp>
          <p:nvSpPr>
            <p:cNvPr id="12" name="Afgeronde rechthoek 14"/>
            <p:cNvSpPr/>
            <p:nvPr/>
          </p:nvSpPr>
          <p:spPr>
            <a:xfrm>
              <a:off x="1871700" y="2780928"/>
              <a:ext cx="2052228" cy="360040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216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34</a:t>
            </a:fld>
            <a:endParaRPr lang="nl-NL"/>
          </a:p>
        </p:txBody>
      </p:sp>
      <p:grpSp>
        <p:nvGrpSpPr>
          <p:cNvPr id="6" name="Groep 5"/>
          <p:cNvGrpSpPr/>
          <p:nvPr/>
        </p:nvGrpSpPr>
        <p:grpSpPr>
          <a:xfrm>
            <a:off x="107504" y="1172067"/>
            <a:ext cx="5544616" cy="4993237"/>
            <a:chOff x="1243429" y="1172067"/>
            <a:chExt cx="5886786" cy="5137253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429" y="1172067"/>
              <a:ext cx="5886786" cy="5137253"/>
            </a:xfrm>
            <a:prstGeom prst="rect">
              <a:avLst/>
            </a:prstGeom>
          </p:spPr>
        </p:pic>
        <p:sp>
          <p:nvSpPr>
            <p:cNvPr id="16" name="Afgeronde rechthoek 14"/>
            <p:cNvSpPr/>
            <p:nvPr/>
          </p:nvSpPr>
          <p:spPr>
            <a:xfrm>
              <a:off x="3870728" y="5229200"/>
              <a:ext cx="1493359" cy="288032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5796136" y="1412776"/>
            <a:ext cx="3247619" cy="1580952"/>
            <a:chOff x="892333" y="2008468"/>
            <a:chExt cx="3247619" cy="1580952"/>
          </a:xfrm>
        </p:grpSpPr>
        <p:pic>
          <p:nvPicPr>
            <p:cNvPr id="11" name="Afbeelding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333" y="2008468"/>
              <a:ext cx="3247619" cy="1580952"/>
            </a:xfrm>
            <a:prstGeom prst="rect">
              <a:avLst/>
            </a:prstGeom>
          </p:spPr>
        </p:pic>
        <p:sp>
          <p:nvSpPr>
            <p:cNvPr id="12" name="Afgeronde rechthoek 11"/>
            <p:cNvSpPr/>
            <p:nvPr/>
          </p:nvSpPr>
          <p:spPr>
            <a:xfrm>
              <a:off x="2516142" y="3306211"/>
              <a:ext cx="792088" cy="252000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ep 12"/>
          <p:cNvGrpSpPr/>
          <p:nvPr/>
        </p:nvGrpSpPr>
        <p:grpSpPr>
          <a:xfrm>
            <a:off x="5868144" y="3432677"/>
            <a:ext cx="3114286" cy="2228571"/>
            <a:chOff x="5220072" y="1701596"/>
            <a:chExt cx="3114286" cy="2228571"/>
          </a:xfrm>
        </p:grpSpPr>
        <p:pic>
          <p:nvPicPr>
            <p:cNvPr id="14" name="Afbeelding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072" y="1701596"/>
              <a:ext cx="3114286" cy="2228571"/>
            </a:xfrm>
            <a:prstGeom prst="rect">
              <a:avLst/>
            </a:prstGeom>
          </p:spPr>
        </p:pic>
        <p:sp>
          <p:nvSpPr>
            <p:cNvPr id="15" name="Afgeronde rechthoek 14"/>
            <p:cNvSpPr/>
            <p:nvPr/>
          </p:nvSpPr>
          <p:spPr>
            <a:xfrm>
              <a:off x="7135132" y="3393024"/>
              <a:ext cx="1037268" cy="252000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4579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0531"/>
            <a:ext cx="6767623" cy="561856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250342" y="5085184"/>
            <a:ext cx="72125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02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36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0873"/>
            <a:ext cx="6798269" cy="5628493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971600" y="6048000"/>
            <a:ext cx="1728192" cy="2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70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7" y="1081971"/>
            <a:ext cx="6786346" cy="5632667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259632" y="2276872"/>
            <a:ext cx="936104" cy="21602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1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79999"/>
            <a:ext cx="6768752" cy="5634985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6326956" y="5013176"/>
            <a:ext cx="981348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73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261495"/>
            <a:ext cx="7630590" cy="6335009"/>
          </a:xfrm>
          <a:prstGeom prst="rect">
            <a:avLst/>
          </a:prstGeom>
        </p:spPr>
      </p:pic>
      <p:sp>
        <p:nvSpPr>
          <p:cNvPr id="10" name="Afgeronde rechthoek 14"/>
          <p:cNvSpPr/>
          <p:nvPr/>
        </p:nvSpPr>
        <p:spPr>
          <a:xfrm>
            <a:off x="7171984" y="2780928"/>
            <a:ext cx="1432016" cy="28803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26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</a:t>
            </a:r>
            <a:r>
              <a:rPr lang="nl-BE" dirty="0" err="1" smtClean="0"/>
              <a:t>ntroduction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17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40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0000"/>
            <a:ext cx="6840760" cy="5677831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5940152" y="2780928"/>
            <a:ext cx="864096" cy="63905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0890"/>
            <a:ext cx="7390446" cy="5690478"/>
          </a:xfrm>
          <a:prstGeom prst="rect">
            <a:avLst/>
          </a:prstGeom>
        </p:spPr>
      </p:pic>
      <p:sp>
        <p:nvSpPr>
          <p:cNvPr id="5" name="Afgeronde rechthoek 14"/>
          <p:cNvSpPr/>
          <p:nvPr/>
        </p:nvSpPr>
        <p:spPr>
          <a:xfrm>
            <a:off x="1187624" y="1196752"/>
            <a:ext cx="216024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38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Vmware</a:t>
            </a:r>
            <a:r>
              <a:rPr lang="nl-BE" dirty="0" smtClean="0"/>
              <a:t> in </a:t>
            </a:r>
            <a:r>
              <a:rPr lang="nl-BE" dirty="0" err="1" smtClean="0"/>
              <a:t>pc-klas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42</a:t>
            </a:fld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52736"/>
            <a:ext cx="8766496" cy="49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Command</a:t>
            </a:r>
            <a:r>
              <a:rPr lang="nl-BE" dirty="0" smtClean="0"/>
              <a:t> line basics</a:t>
            </a:r>
            <a:br>
              <a:rPr lang="nl-BE" dirty="0" smtClean="0"/>
            </a:br>
            <a:r>
              <a:rPr lang="nl-BE" dirty="0" err="1" smtClean="0"/>
              <a:t>Gettin</a:t>
            </a:r>
            <a:r>
              <a:rPr lang="pl-PL" dirty="0" smtClean="0"/>
              <a:t>g</a:t>
            </a:r>
            <a:r>
              <a:rPr lang="nl-BE" dirty="0" smtClean="0"/>
              <a:t> Help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12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Important </a:t>
            </a:r>
            <a:r>
              <a:rPr lang="nl-BE" dirty="0" err="1" smtClean="0"/>
              <a:t>rules</a:t>
            </a:r>
            <a:r>
              <a:rPr lang="nl-BE" dirty="0" smtClean="0"/>
              <a:t> on the </a:t>
            </a:r>
            <a:r>
              <a:rPr lang="nl-BE" dirty="0" err="1" smtClean="0"/>
              <a:t>command</a:t>
            </a:r>
            <a:r>
              <a:rPr lang="nl-BE" dirty="0" smtClean="0"/>
              <a:t> line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Linux </a:t>
            </a:r>
            <a:r>
              <a:rPr lang="en-US" dirty="0"/>
              <a:t>systems are case (and space) sensitive. </a:t>
            </a:r>
            <a:endParaRPr lang="en-US" dirty="0" smtClean="0"/>
          </a:p>
          <a:p>
            <a:pPr marL="857250" lvl="1" indent="-457200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MyFile</a:t>
            </a:r>
            <a:r>
              <a:rPr lang="en-US" dirty="0" smtClean="0"/>
              <a:t> </a:t>
            </a:r>
            <a:r>
              <a:rPr lang="en-US" dirty="0"/>
              <a:t>is not same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myfile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is no "recycle bin" or "trash can" when working in the command line environment. </a:t>
            </a:r>
            <a:r>
              <a:rPr lang="en-US" dirty="0" smtClean="0"/>
              <a:t>There might be one for GUI.</a:t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files are deleted on the command line, they instantly disappear forever.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</a:t>
            </a:r>
            <a:r>
              <a:rPr lang="en-US" dirty="0"/>
              <a:t>should always practice new commands on a </a:t>
            </a:r>
            <a:r>
              <a:rPr lang="en-US" dirty="0" smtClean="0"/>
              <a:t>test </a:t>
            </a:r>
            <a:r>
              <a:rPr lang="en-US" dirty="0"/>
              <a:t>system that is not used in a production environment.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minimizes the chances of an accident that can take down an important system 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6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Important </a:t>
            </a:r>
            <a:r>
              <a:rPr lang="nl-BE" dirty="0" err="1"/>
              <a:t>rules</a:t>
            </a:r>
            <a:r>
              <a:rPr lang="nl-BE" dirty="0"/>
              <a:t> on the </a:t>
            </a:r>
            <a:r>
              <a:rPr lang="nl-BE" dirty="0" err="1"/>
              <a:t>command</a:t>
            </a:r>
            <a:r>
              <a:rPr lang="nl-BE" dirty="0"/>
              <a:t>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latin typeface="+mn-lt"/>
              </a:rPr>
              <a:t>“\” </a:t>
            </a:r>
            <a:r>
              <a:rPr lang="en-US" sz="2200" dirty="0">
                <a:latin typeface="+mn-lt"/>
              </a:rPr>
              <a:t>vs. “/”: </a:t>
            </a:r>
          </a:p>
          <a:p>
            <a:pPr lvl="1"/>
            <a:r>
              <a:rPr lang="en-US" sz="2200" dirty="0" smtClean="0">
                <a:latin typeface="+mn-lt"/>
              </a:rPr>
              <a:t>In Linux, the “/” </a:t>
            </a:r>
            <a:r>
              <a:rPr lang="en-US" sz="2200" dirty="0">
                <a:latin typeface="+mn-lt"/>
              </a:rPr>
              <a:t>is the directory separator, and the “\” is an escape character. </a:t>
            </a:r>
          </a:p>
          <a:p>
            <a:pPr lvl="1"/>
            <a:r>
              <a:rPr lang="en-US" sz="2200" dirty="0" smtClean="0">
                <a:latin typeface="+mn-lt"/>
              </a:rPr>
              <a:t>In Windows, </a:t>
            </a:r>
            <a:r>
              <a:rPr lang="en-US" sz="2200" dirty="0">
                <a:latin typeface="+mn-lt"/>
              </a:rPr>
              <a:t>the forward-slash “/” is the command argument </a:t>
            </a:r>
            <a:r>
              <a:rPr lang="en-US" sz="2200" dirty="0" smtClean="0">
                <a:latin typeface="+mn-lt"/>
              </a:rPr>
              <a:t>delimiter, while </a:t>
            </a:r>
            <a:r>
              <a:rPr lang="en-US" sz="2200" dirty="0">
                <a:latin typeface="+mn-lt"/>
              </a:rPr>
              <a:t>the backslash “\” is a directory </a:t>
            </a:r>
            <a:r>
              <a:rPr lang="en-US" sz="2200" dirty="0" smtClean="0">
                <a:latin typeface="+mn-lt"/>
              </a:rPr>
              <a:t>separator</a:t>
            </a:r>
          </a:p>
          <a:p>
            <a:r>
              <a:rPr lang="en-US" sz="2200" dirty="0" smtClean="0">
                <a:latin typeface="+mn-lt"/>
              </a:rPr>
              <a:t>Filenames</a:t>
            </a:r>
            <a:r>
              <a:rPr lang="en-US" sz="2200" dirty="0">
                <a:latin typeface="+mn-lt"/>
              </a:rPr>
              <a:t>: </a:t>
            </a:r>
            <a:endParaRPr lang="en-US" sz="2200" dirty="0" smtClean="0">
              <a:latin typeface="+mn-lt"/>
            </a:endParaRPr>
          </a:p>
          <a:p>
            <a:pPr lvl="1"/>
            <a:r>
              <a:rPr lang="en-US" sz="2200" dirty="0">
                <a:latin typeface="+mn-lt"/>
              </a:rPr>
              <a:t>In </a:t>
            </a:r>
            <a:r>
              <a:rPr lang="en-US" sz="2200" dirty="0" smtClean="0">
                <a:latin typeface="+mn-lt"/>
              </a:rPr>
              <a:t>Linux</a:t>
            </a:r>
            <a:r>
              <a:rPr lang="en-US" sz="2200" dirty="0">
                <a:latin typeface="+mn-lt"/>
              </a:rPr>
              <a:t>, there is no such thing as a file extension. </a:t>
            </a:r>
            <a:r>
              <a:rPr lang="en-US" sz="2200" dirty="0" smtClean="0">
                <a:latin typeface="+mn-lt"/>
              </a:rPr>
              <a:t/>
            </a:r>
            <a:br>
              <a:rPr lang="en-US" sz="2200" dirty="0" smtClean="0">
                <a:latin typeface="+mn-lt"/>
              </a:rPr>
            </a:br>
            <a:r>
              <a:rPr lang="en-US" sz="2200" dirty="0" smtClean="0">
                <a:latin typeface="+mn-lt"/>
              </a:rPr>
              <a:t>Periods </a:t>
            </a:r>
            <a:r>
              <a:rPr lang="en-US" sz="2200" dirty="0">
                <a:latin typeface="+mn-lt"/>
              </a:rPr>
              <a:t>can be placed at any part of the filename, and “extensions” may be interpreted differently by all programs, or not at all.</a:t>
            </a:r>
            <a:endParaRPr lang="nl-BE" sz="2200" dirty="0">
              <a:latin typeface="+mn-lt"/>
            </a:endParaRPr>
          </a:p>
          <a:p>
            <a:pPr lvl="1"/>
            <a:r>
              <a:rPr lang="en-US" sz="2200" dirty="0" smtClean="0">
                <a:latin typeface="+mn-lt"/>
              </a:rPr>
              <a:t>Windows </a:t>
            </a:r>
            <a:r>
              <a:rPr lang="en-US" sz="2200" dirty="0">
                <a:latin typeface="+mn-lt"/>
              </a:rPr>
              <a:t>uses the </a:t>
            </a:r>
            <a:r>
              <a:rPr lang="en-US" sz="2200" dirty="0" smtClean="0">
                <a:latin typeface="+mn-lt"/>
              </a:rPr>
              <a:t>“.extension” </a:t>
            </a:r>
            <a:r>
              <a:rPr lang="en-US" sz="2200" dirty="0">
                <a:latin typeface="+mn-lt"/>
              </a:rPr>
              <a:t>filename convention, </a:t>
            </a:r>
            <a:r>
              <a:rPr lang="en-US" sz="2200" dirty="0" smtClean="0">
                <a:latin typeface="+mn-lt"/>
              </a:rPr>
              <a:t>(</a:t>
            </a:r>
            <a:r>
              <a:rPr lang="en-US" sz="2200" dirty="0">
                <a:latin typeface="+mn-lt"/>
              </a:rPr>
              <a:t>e.g. FILENAME.TXT). </a:t>
            </a:r>
            <a:endParaRPr lang="en-US" sz="22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9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Getting</a:t>
            </a:r>
            <a:r>
              <a:rPr lang="nl-BE" dirty="0"/>
              <a:t> h</a:t>
            </a:r>
            <a:r>
              <a:rPr lang="nl-BE" dirty="0" smtClean="0"/>
              <a:t>elp: </a:t>
            </a:r>
            <a:r>
              <a:rPr lang="nl-BE" dirty="0" err="1" smtClean="0"/>
              <a:t>command</a:t>
            </a:r>
            <a:r>
              <a:rPr lang="nl-BE" dirty="0" smtClean="0"/>
              <a:t> built-in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</a:t>
            </a:r>
            <a:r>
              <a:rPr lang="en-US" dirty="0"/>
              <a:t>on most Linux commands is typically built </a:t>
            </a:r>
            <a:r>
              <a:rPr lang="en-US" dirty="0" smtClean="0"/>
              <a:t> </a:t>
            </a:r>
            <a:r>
              <a:rPr lang="en-US" dirty="0"/>
              <a:t>into the </a:t>
            </a:r>
            <a:r>
              <a:rPr lang="en-US" dirty="0" smtClean="0"/>
              <a:t>command themself</a:t>
            </a:r>
          </a:p>
          <a:p>
            <a:r>
              <a:rPr lang="en-US" dirty="0"/>
              <a:t>These flags usually look like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-h</a:t>
            </a:r>
            <a:r>
              <a:rPr lang="en-US" dirty="0"/>
              <a:t>” or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--help</a:t>
            </a:r>
            <a:r>
              <a:rPr lang="en-US" dirty="0" smtClean="0"/>
              <a:t>”.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--help</a:t>
            </a:r>
          </a:p>
          <a:p>
            <a:pPr marL="0" indent="0">
              <a:buNone/>
            </a:pPr>
            <a:endParaRPr lang="nl-BE" dirty="0" smtClean="0"/>
          </a:p>
          <a:p>
            <a:endParaRPr lang="nl-BE" dirty="0"/>
          </a:p>
        </p:txBody>
      </p:sp>
      <p:pic>
        <p:nvPicPr>
          <p:cNvPr id="4" name="ls--help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203848" y="2636912"/>
            <a:ext cx="4650398" cy="33161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8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Getting</a:t>
            </a:r>
            <a:r>
              <a:rPr lang="nl-BE" dirty="0" smtClean="0"/>
              <a:t> help: man pages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/>
              <a:t>source of information </a:t>
            </a:r>
            <a:r>
              <a:rPr lang="en-US" dirty="0" smtClean="0"/>
              <a:t>can </a:t>
            </a:r>
            <a:r>
              <a:rPr lang="en-US" dirty="0"/>
              <a:t>be found in the online manual </a:t>
            </a:r>
            <a:r>
              <a:rPr lang="en-US" dirty="0" smtClean="0"/>
              <a:t>pages, </a:t>
            </a:r>
            <a:r>
              <a:rPr lang="en-US" dirty="0"/>
              <a:t>“</a:t>
            </a:r>
            <a:r>
              <a:rPr lang="en-US" b="1" dirty="0"/>
              <a:t>man pages</a:t>
            </a:r>
            <a:r>
              <a:rPr lang="en-US" dirty="0"/>
              <a:t>” for short.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type </a:t>
            </a:r>
            <a:r>
              <a:rPr lang="en-US" dirty="0"/>
              <a:t>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man command</a:t>
            </a:r>
            <a:r>
              <a:rPr lang="en-US" dirty="0"/>
              <a:t>”.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$ man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grep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Tips: 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search for a particular word </a:t>
            </a:r>
            <a:r>
              <a:rPr lang="en-US" dirty="0" smtClean="0"/>
              <a:t>(e.g. file) within </a:t>
            </a:r>
            <a:r>
              <a:rPr lang="en-US" dirty="0"/>
              <a:t>a man page, type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/word</a:t>
            </a:r>
            <a:r>
              <a:rPr lang="en-US" dirty="0"/>
              <a:t>”.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quit from a man page, </a:t>
            </a:r>
            <a:r>
              <a:rPr lang="nl-BE" dirty="0" smtClean="0"/>
              <a:t>type </a:t>
            </a:r>
            <a:r>
              <a:rPr lang="nl-BE" dirty="0"/>
              <a:t>the </a:t>
            </a:r>
            <a:r>
              <a:rPr lang="nl-BE" dirty="0" smtClean="0"/>
              <a:t>“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nl-BE" dirty="0" smtClean="0"/>
              <a:t>” </a:t>
            </a:r>
            <a:r>
              <a:rPr lang="nl-BE" dirty="0" err="1"/>
              <a:t>key</a:t>
            </a:r>
            <a:r>
              <a:rPr lang="nl-BE" dirty="0"/>
              <a:t>.</a:t>
            </a:r>
          </a:p>
          <a:p>
            <a:pPr lvl="1"/>
            <a:r>
              <a:rPr lang="en-US" dirty="0" smtClean="0"/>
              <a:t>If you do </a:t>
            </a:r>
            <a:r>
              <a:rPr lang="en-US" dirty="0"/>
              <a:t>not remember the name of Linux command and </a:t>
            </a:r>
            <a:r>
              <a:rPr lang="en-US" dirty="0" smtClean="0"/>
              <a:t>you know a keyword relating to the command, search the man pages with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–k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 man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-k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control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20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Getting</a:t>
            </a:r>
            <a:r>
              <a:rPr lang="nl-BE" dirty="0"/>
              <a:t> help: </a:t>
            </a:r>
            <a:r>
              <a:rPr lang="nl-BE" dirty="0" smtClean="0"/>
              <a:t>info </a:t>
            </a:r>
            <a:r>
              <a:rPr lang="nl-BE" dirty="0"/>
              <a:t>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 </a:t>
            </a:r>
            <a:r>
              <a:rPr lang="en-US" dirty="0"/>
              <a:t>pages are similar to man page, but instead </a:t>
            </a:r>
            <a:r>
              <a:rPr lang="en-US" dirty="0" smtClean="0"/>
              <a:t>of being </a:t>
            </a:r>
            <a:r>
              <a:rPr lang="en-US" dirty="0"/>
              <a:t>displayed on one long scrolling screen, they are presented in shorter segments with links </a:t>
            </a:r>
            <a:r>
              <a:rPr lang="en-US" dirty="0" smtClean="0"/>
              <a:t>to other </a:t>
            </a:r>
            <a:r>
              <a:rPr lang="en-US" dirty="0"/>
              <a:t>pieces of information. </a:t>
            </a:r>
            <a:endParaRPr lang="en-US" dirty="0" smtClean="0"/>
          </a:p>
          <a:p>
            <a:r>
              <a:rPr lang="en-US" dirty="0" smtClean="0"/>
              <a:t>Access with </a:t>
            </a:r>
            <a:r>
              <a:rPr lang="en-US" dirty="0"/>
              <a:t>the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info</a:t>
            </a:r>
            <a:r>
              <a:rPr lang="en-US" dirty="0"/>
              <a:t>” </a:t>
            </a:r>
            <a:r>
              <a:rPr lang="en-US" dirty="0" smtClean="0"/>
              <a:t>command</a:t>
            </a:r>
            <a:br>
              <a:rPr lang="en-US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info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ls</a:t>
            </a:r>
            <a:endParaRPr lang="nl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Tips: 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quit from a </a:t>
            </a:r>
            <a:r>
              <a:rPr lang="en-US" dirty="0" smtClean="0"/>
              <a:t>info page</a:t>
            </a:r>
            <a:r>
              <a:rPr lang="en-US" dirty="0"/>
              <a:t>, </a:t>
            </a:r>
            <a:r>
              <a:rPr lang="nl-BE" dirty="0"/>
              <a:t>type the “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q</a:t>
            </a:r>
            <a:r>
              <a:rPr lang="nl-BE" dirty="0"/>
              <a:t>” </a:t>
            </a:r>
            <a:r>
              <a:rPr lang="nl-BE" dirty="0" err="1"/>
              <a:t>key</a:t>
            </a:r>
            <a:r>
              <a:rPr lang="nl-BE" dirty="0" smtClean="0"/>
              <a:t>.</a:t>
            </a:r>
          </a:p>
          <a:p>
            <a:pPr lvl="1"/>
            <a:r>
              <a:rPr lang="nl-BE" dirty="0" smtClean="0"/>
              <a:t>Type “h” </a:t>
            </a:r>
            <a:r>
              <a:rPr lang="nl-BE" dirty="0" err="1" smtClean="0"/>
              <a:t>to</a:t>
            </a:r>
            <a:r>
              <a:rPr lang="nl-BE" dirty="0" smtClean="0"/>
              <a:t> get more help on the info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1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Getting</a:t>
            </a:r>
            <a:r>
              <a:rPr lang="nl-BE" dirty="0" smtClean="0"/>
              <a:t>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bash </a:t>
            </a:r>
            <a:r>
              <a:rPr lang="en-US" dirty="0"/>
              <a:t>has a built-in help facility available for each of the shell </a:t>
            </a:r>
            <a:r>
              <a:rPr lang="en-US" i="1" dirty="0" err="1"/>
              <a:t>builtins</a:t>
            </a:r>
            <a:r>
              <a:rPr lang="en-US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help cd</a:t>
            </a:r>
            <a:r>
              <a:rPr lang="en-US" dirty="0" smtClean="0"/>
              <a:t> 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help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pwd</a:t>
            </a:r>
            <a:endParaRPr lang="nl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whatis</a:t>
            </a:r>
            <a:r>
              <a:rPr lang="en-US" dirty="0" smtClean="0"/>
              <a:t> displays a very brief description of a command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whatis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pwd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9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Purpose</a:t>
            </a:r>
            <a:r>
              <a:rPr lang="nl-BE" dirty="0" smtClean="0"/>
              <a:t>	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Get a grip on the very basics: </a:t>
            </a:r>
            <a:r>
              <a:rPr lang="en-US" dirty="0" smtClean="0"/>
              <a:t>an introduction </a:t>
            </a:r>
            <a:r>
              <a:rPr lang="en-US" dirty="0"/>
              <a:t>to </a:t>
            </a:r>
            <a:r>
              <a:rPr lang="en-US" dirty="0" smtClean="0"/>
              <a:t>the (basic) Linux commands as normally </a:t>
            </a:r>
            <a:r>
              <a:rPr lang="en-US" dirty="0"/>
              <a:t>used for computational </a:t>
            </a:r>
            <a:r>
              <a:rPr lang="en-US" dirty="0" smtClean="0"/>
              <a:t>research (e.g. </a:t>
            </a:r>
            <a:r>
              <a:rPr lang="pl-PL" dirty="0" smtClean="0"/>
              <a:t>HPC</a:t>
            </a:r>
            <a:r>
              <a:rPr lang="pl-PL" dirty="0"/>
              <a:t> </a:t>
            </a:r>
            <a:r>
              <a:rPr lang="en-US" dirty="0" smtClean="0"/>
              <a:t>cluster)</a:t>
            </a:r>
            <a:endParaRPr lang="en-US" dirty="0"/>
          </a:p>
          <a:p>
            <a:r>
              <a:rPr lang="nl-BE" dirty="0" smtClean="0"/>
              <a:t>Focus on </a:t>
            </a:r>
            <a:r>
              <a:rPr lang="en-US" dirty="0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en-AU" dirty="0" smtClean="0"/>
              <a:t>command</a:t>
            </a:r>
            <a:r>
              <a:rPr lang="nl-BE" dirty="0" smtClean="0"/>
              <a:t> line</a:t>
            </a:r>
          </a:p>
          <a:p>
            <a:r>
              <a:rPr lang="en-US" dirty="0" smtClean="0"/>
              <a:t>Short hands-on examples</a:t>
            </a:r>
          </a:p>
          <a:p>
            <a:endParaRPr lang="en-US" dirty="0"/>
          </a:p>
          <a:p>
            <a:endParaRPr lang="en-US" dirty="0"/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42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Useful</a:t>
            </a:r>
            <a:r>
              <a:rPr lang="nl-BE" dirty="0" smtClean="0"/>
              <a:t> </a:t>
            </a:r>
            <a:r>
              <a:rPr lang="nl-BE" dirty="0" err="1" smtClean="0"/>
              <a:t>commands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Clear the contents of the current screen </a:t>
            </a:r>
            <a:br>
              <a:rPr lang="en-US" sz="2200" dirty="0"/>
            </a:b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200" dirty="0" err="1" smtClean="0">
                <a:latin typeface="Courier New" pitchFamily="49" charset="0"/>
                <a:cs typeface="Courier New" pitchFamily="49" charset="0"/>
              </a:rPr>
              <a:t>clear</a:t>
            </a:r>
            <a:endParaRPr lang="nl-BE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l-PL" sz="2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sz="2200" dirty="0" err="1" smtClean="0">
                <a:latin typeface="Courier New" pitchFamily="49" charset="0"/>
                <a:cs typeface="Courier New" pitchFamily="49" charset="0"/>
              </a:rPr>
              <a:t>logout</a:t>
            </a:r>
            <a:endParaRPr lang="nl-BE" sz="22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200" dirty="0"/>
              <a:t>The logout</a:t>
            </a:r>
            <a:r>
              <a:rPr lang="en-US" sz="2200" b="1" dirty="0"/>
              <a:t> </a:t>
            </a:r>
            <a:r>
              <a:rPr lang="en-US" sz="2200" dirty="0"/>
              <a:t>command logs your account out of the </a:t>
            </a:r>
            <a:r>
              <a:rPr lang="en-US" sz="2200" dirty="0" smtClean="0"/>
              <a:t>system</a:t>
            </a:r>
            <a:r>
              <a:rPr lang="pl-PL" sz="2200" dirty="0" smtClean="0"/>
              <a:t> (in a text mode)</a:t>
            </a:r>
            <a:r>
              <a:rPr lang="en-US" sz="2200" dirty="0" smtClean="0"/>
              <a:t>. </a:t>
            </a:r>
          </a:p>
          <a:p>
            <a:pPr lvl="1"/>
            <a:r>
              <a:rPr lang="en-US" sz="2200" dirty="0" smtClean="0"/>
              <a:t>This </a:t>
            </a:r>
            <a:r>
              <a:rPr lang="en-US" sz="2200" dirty="0"/>
              <a:t>will end your terminal session and return to the login screen. </a:t>
            </a:r>
            <a:endParaRPr lang="en-US" sz="2200" dirty="0" smtClean="0"/>
          </a:p>
          <a:p>
            <a:pPr lvl="1"/>
            <a:r>
              <a:rPr lang="en-US" sz="2200" dirty="0" smtClean="0"/>
              <a:t>Some </a:t>
            </a:r>
            <a:r>
              <a:rPr lang="en-US" sz="2200" dirty="0"/>
              <a:t>systems may have a file called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.logout </a:t>
            </a:r>
            <a:r>
              <a:rPr lang="en-US" sz="2200" dirty="0"/>
              <a:t>or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bash_logout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/>
              <a:t>in each user's home directory. </a:t>
            </a:r>
            <a:endParaRPr lang="nl-BE" sz="2200" dirty="0" smtClean="0"/>
          </a:p>
          <a:p>
            <a:r>
              <a:rPr lang="pl-PL" sz="2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sz="2200" dirty="0" smtClean="0">
                <a:latin typeface="Courier New" pitchFamily="49" charset="0"/>
                <a:cs typeface="Courier New" pitchFamily="49" charset="0"/>
              </a:rPr>
              <a:t>exit</a:t>
            </a:r>
          </a:p>
          <a:p>
            <a:pPr lvl="1"/>
            <a:r>
              <a:rPr lang="nl-BE" sz="2200" dirty="0" smtClean="0">
                <a:cs typeface="Courier New" pitchFamily="49" charset="0"/>
              </a:rPr>
              <a:t>Exit </a:t>
            </a:r>
            <a:r>
              <a:rPr lang="nl-BE" sz="2200" dirty="0" smtClean="0"/>
              <a:t>the </a:t>
            </a:r>
            <a:r>
              <a:rPr lang="nl-BE" sz="2200" dirty="0" err="1"/>
              <a:t>current</a:t>
            </a:r>
            <a:r>
              <a:rPr lang="nl-BE" sz="2200" dirty="0"/>
              <a:t> shell. </a:t>
            </a:r>
            <a:r>
              <a:rPr lang="en-US" sz="2200" dirty="0"/>
              <a:t>The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exit</a:t>
            </a:r>
            <a:r>
              <a:rPr lang="en-US" sz="2200" b="1" dirty="0"/>
              <a:t> </a:t>
            </a:r>
            <a:r>
              <a:rPr lang="en-US" sz="2200" dirty="0"/>
              <a:t>command is similar to the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logout</a:t>
            </a:r>
            <a:r>
              <a:rPr lang="en-US" sz="2200" b="1" dirty="0"/>
              <a:t> </a:t>
            </a:r>
            <a:r>
              <a:rPr lang="en-US" sz="2200" dirty="0"/>
              <a:t>command with the exception that it does not run the logout script located in the user's home directory. </a:t>
            </a:r>
            <a:endParaRPr lang="nl-BE" sz="2200" dirty="0" smtClean="0"/>
          </a:p>
          <a:p>
            <a:endParaRPr lang="nl-BE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19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filesystem</a:t>
            </a:r>
            <a:br>
              <a:rPr lang="nl-BE" dirty="0" smtClean="0"/>
            </a:br>
            <a:r>
              <a:rPr lang="nl-BE" dirty="0" err="1" smtClean="0"/>
              <a:t>Navigating</a:t>
            </a:r>
            <a:r>
              <a:rPr lang="nl-BE" dirty="0" smtClean="0"/>
              <a:t> the filesystem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4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Linux File System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268760"/>
            <a:ext cx="7920000" cy="4678362"/>
          </a:xfrm>
        </p:spPr>
        <p:txBody>
          <a:bodyPr/>
          <a:lstStyle/>
          <a:p>
            <a:r>
              <a:rPr lang="en-US" sz="1800" i="1" dirty="0" smtClean="0"/>
              <a:t>hierarchical </a:t>
            </a:r>
            <a:r>
              <a:rPr lang="en-US" sz="1800" i="1" dirty="0"/>
              <a:t>directory </a:t>
            </a:r>
            <a:r>
              <a:rPr lang="en-US" sz="1800" i="1" dirty="0" smtClean="0"/>
              <a:t>structure</a:t>
            </a:r>
            <a:r>
              <a:rPr lang="en-US" sz="1800" dirty="0" smtClean="0"/>
              <a:t>: files are </a:t>
            </a:r>
            <a:r>
              <a:rPr lang="en-US" sz="1800" dirty="0"/>
              <a:t>organized in a </a:t>
            </a:r>
            <a:r>
              <a:rPr lang="en-US" sz="1800" dirty="0" smtClean="0"/>
              <a:t>tree-like pattern </a:t>
            </a:r>
            <a:r>
              <a:rPr lang="en-US" sz="1800" dirty="0"/>
              <a:t>of directories </a:t>
            </a:r>
            <a:r>
              <a:rPr lang="en-US" sz="1800" dirty="0" smtClean="0"/>
              <a:t>(folders), which may contain files and other directories, etc</a:t>
            </a:r>
            <a:r>
              <a:rPr lang="en-US" sz="1800" dirty="0"/>
              <a:t>.</a:t>
            </a:r>
            <a:endParaRPr lang="en-US" sz="1800" dirty="0" smtClean="0"/>
          </a:p>
          <a:p>
            <a:r>
              <a:rPr lang="en-US" sz="1800" dirty="0" smtClean="0">
                <a:ea typeface="HG Mincho Light J"/>
                <a:cs typeface="Tahoma" pitchFamily="34" charset="0"/>
              </a:rPr>
              <a:t>Everything is a file:</a:t>
            </a:r>
          </a:p>
          <a:p>
            <a:pPr lvl="1"/>
            <a:r>
              <a:rPr lang="en-US" sz="1800" dirty="0" smtClean="0">
                <a:ea typeface="HG Mincho Light J"/>
                <a:cs typeface="Tahoma" pitchFamily="34" charset="0"/>
              </a:rPr>
              <a:t>Regular files</a:t>
            </a:r>
          </a:p>
          <a:p>
            <a:pPr lvl="1"/>
            <a:r>
              <a:rPr lang="en-US" sz="1800" dirty="0" smtClean="0">
                <a:ea typeface="HG Mincho Light J"/>
                <a:cs typeface="Tahoma" pitchFamily="34" charset="0"/>
              </a:rPr>
              <a:t>Directories: files </a:t>
            </a:r>
            <a:r>
              <a:rPr lang="en-US" sz="1800" dirty="0">
                <a:ea typeface="HG Mincho Light J"/>
                <a:cs typeface="Tahoma" pitchFamily="34" charset="0"/>
              </a:rPr>
              <a:t>listing a set of </a:t>
            </a:r>
            <a:r>
              <a:rPr lang="en-US" sz="1800" dirty="0" smtClean="0">
                <a:ea typeface="HG Mincho Light J"/>
                <a:cs typeface="Tahoma" pitchFamily="34" charset="0"/>
              </a:rPr>
              <a:t>files</a:t>
            </a:r>
          </a:p>
          <a:p>
            <a:pPr lvl="1"/>
            <a:r>
              <a:rPr lang="en-US" sz="1800" dirty="0" smtClean="0">
                <a:ea typeface="HG Mincho Light J"/>
                <a:cs typeface="Tahoma" pitchFamily="34" charset="0"/>
              </a:rPr>
              <a:t>Symbolic links: files </a:t>
            </a:r>
            <a:r>
              <a:rPr lang="en-US" sz="1800" dirty="0">
                <a:ea typeface="HG Mincho Light J"/>
                <a:cs typeface="Tahoma" pitchFamily="34" charset="0"/>
              </a:rPr>
              <a:t>referring to the name of another file</a:t>
            </a:r>
          </a:p>
          <a:p>
            <a:r>
              <a:rPr lang="en-US" sz="1800" i="1" dirty="0" smtClean="0"/>
              <a:t>root </a:t>
            </a:r>
            <a:r>
              <a:rPr lang="en-US" sz="1800" b="1" i="1" dirty="0" smtClean="0">
                <a:solidFill>
                  <a:schemeClr val="accent1"/>
                </a:solidFill>
              </a:rPr>
              <a:t>/</a:t>
            </a:r>
            <a:r>
              <a:rPr lang="en-US" sz="1800" i="1" dirty="0" smtClean="0"/>
              <a:t>: th</a:t>
            </a:r>
            <a:r>
              <a:rPr lang="en-US" sz="1800" dirty="0" smtClean="0"/>
              <a:t>e first directory in the file system. </a:t>
            </a:r>
          </a:p>
          <a:p>
            <a:r>
              <a:rPr lang="en-US" sz="1800" dirty="0" smtClean="0"/>
              <a:t>Note: comparison with Windows</a:t>
            </a:r>
            <a:r>
              <a:rPr lang="en-US" sz="1800" dirty="0"/>
              <a:t>, </a:t>
            </a:r>
            <a:endParaRPr lang="en-US" sz="1800" dirty="0" smtClean="0"/>
          </a:p>
          <a:p>
            <a:pPr lvl="1"/>
            <a:r>
              <a:rPr lang="en-US" sz="1800" dirty="0" smtClean="0"/>
              <a:t>Windows has </a:t>
            </a:r>
            <a:r>
              <a:rPr lang="en-US" sz="1800" dirty="0"/>
              <a:t>a separate file system tree for each storage </a:t>
            </a:r>
            <a:r>
              <a:rPr lang="en-US" sz="1800" dirty="0" smtClean="0"/>
              <a:t>device (e.g. C-drive, D-drive, I-drive, …)</a:t>
            </a:r>
            <a:endParaRPr lang="en-US" sz="1800" dirty="0"/>
          </a:p>
          <a:p>
            <a:pPr lvl="1"/>
            <a:r>
              <a:rPr lang="en-US" sz="1800" dirty="0" smtClean="0"/>
              <a:t>Linux has </a:t>
            </a:r>
            <a:r>
              <a:rPr lang="en-US" sz="1800" dirty="0"/>
              <a:t>a single file system tree, regardless of </a:t>
            </a:r>
            <a:r>
              <a:rPr lang="en-US" sz="1800" dirty="0" smtClean="0"/>
              <a:t>how many </a:t>
            </a:r>
            <a:r>
              <a:rPr lang="en-US" sz="1800" dirty="0"/>
              <a:t>drives or storage devices are attached to the computer.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Storage </a:t>
            </a:r>
            <a:r>
              <a:rPr lang="en-US" sz="1800" dirty="0"/>
              <a:t>devices </a:t>
            </a:r>
            <a:r>
              <a:rPr lang="en-US" sz="1800" dirty="0" smtClean="0"/>
              <a:t>are attached </a:t>
            </a:r>
            <a:r>
              <a:rPr lang="en-US" sz="1800" dirty="0"/>
              <a:t>(or </a:t>
            </a:r>
            <a:r>
              <a:rPr lang="en-US" sz="1800" i="1" dirty="0" smtClean="0"/>
              <a:t>mounted</a:t>
            </a:r>
            <a:r>
              <a:rPr lang="en-US" sz="1800" dirty="0"/>
              <a:t>) at various points on the </a:t>
            </a:r>
            <a:r>
              <a:rPr lang="en-US" sz="1800" dirty="0" smtClean="0"/>
              <a:t>tree.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9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Linux File System</a:t>
            </a:r>
          </a:p>
        </p:txBody>
      </p:sp>
      <p:sp>
        <p:nvSpPr>
          <p:cNvPr id="5" name="Rechthoek 4"/>
          <p:cNvSpPr/>
          <p:nvPr/>
        </p:nvSpPr>
        <p:spPr>
          <a:xfrm>
            <a:off x="323528" y="6104329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smtClean="0">
                <a:solidFill>
                  <a:schemeClr val="tx1"/>
                </a:solidFill>
              </a:rPr>
              <a:t>Source: http://linuxsuperuser07.blogspot.be/2011/09/rhel-6-file-system.html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http://3.bp.blogspot.com/-zzZ4_Xay_04/TmTb3QGbd0I/AAAAAAAAAYg/qtolTpCJaIc/s1600/Linux+File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268760"/>
            <a:ext cx="7669286" cy="46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6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 txBox="1">
            <a:spLocks noGrp="1"/>
          </p:cNvSpPr>
          <p:nvPr>
            <p:ph type="title"/>
          </p:nvPr>
        </p:nvSpPr>
        <p:spPr>
          <a:xfrm>
            <a:off x="719138" y="190048"/>
            <a:ext cx="7920000" cy="699404"/>
          </a:xfrm>
        </p:spPr>
        <p:txBody>
          <a:bodyPr>
            <a:spAutoFit/>
          </a:bodyPr>
          <a:lstStyle/>
          <a:p>
            <a:pPr>
              <a:buSzPct val="45000"/>
            </a:pPr>
            <a:r>
              <a:rPr lang="nl-BE" dirty="0"/>
              <a:t>Linux File System</a:t>
            </a:r>
            <a:endParaRPr dirty="0" smtClean="0">
              <a:latin typeface="Nimbus Sans L"/>
              <a:ea typeface="HG Mincho Light J"/>
              <a:cs typeface="Tahoma" pitchFamily="34" charset="0"/>
            </a:endParaRPr>
          </a:p>
        </p:txBody>
      </p:sp>
      <p:sp>
        <p:nvSpPr>
          <p:cNvPr id="14339" name="Tijdelijke aanduiding voor tekst 2"/>
          <p:cNvSpPr txBox="1">
            <a:spLocks noGrp="1"/>
          </p:cNvSpPr>
          <p:nvPr>
            <p:ph idx="1"/>
          </p:nvPr>
        </p:nvSpPr>
        <p:spPr bwMode="auto">
          <a:xfrm>
            <a:off x="719138" y="1440000"/>
            <a:ext cx="8245350" cy="4308872"/>
          </a:xfrm>
          <a:noFill/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123842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dirty="0" smtClean="0">
                <a:ea typeface="HG Mincho Light J"/>
                <a:cs typeface="Tahoma" pitchFamily="34" charset="0"/>
              </a:rPr>
              <a:t>Not imposed by the system. Can vary from one system to the other, even between two GNU/Linux installations!</a:t>
            </a:r>
          </a:p>
          <a:p>
            <a:pPr marL="123842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sz="2000" dirty="0" smtClean="0">
                <a:latin typeface="Courier 10 Pitch"/>
                <a:ea typeface="HG Mincho Light J"/>
                <a:cs typeface="Tahoma" pitchFamily="34" charset="0"/>
              </a:rPr>
              <a:t/>
            </a:r>
            <a:br>
              <a:rPr sz="2000" dirty="0" smtClean="0">
                <a:latin typeface="Courier 10 Pitch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	</a:t>
            </a:r>
            <a:r>
              <a:rPr dirty="0" smtClean="0">
                <a:ea typeface="HG Mincho Light J"/>
                <a:cs typeface="Tahoma" pitchFamily="34" charset="0"/>
              </a:rPr>
              <a:t>Root directory</a:t>
            </a:r>
            <a:br>
              <a:rPr dirty="0" smtClean="0"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/bin/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Basic, essential system commands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/boot/</a:t>
            </a:r>
            <a:r>
              <a:rPr dirty="0" smtClean="0">
                <a:latin typeface="Courier 10 Pitch"/>
                <a:ea typeface="HG Mincho Light J"/>
                <a:cs typeface="Tahoma" pitchFamily="34" charset="0"/>
              </a:rPr>
              <a:t>	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</a:t>
            </a:r>
            <a:r>
              <a:rPr dirty="0" smtClean="0">
                <a:ea typeface="HG Mincho Light J"/>
                <a:cs typeface="Tahoma" pitchFamily="34" charset="0"/>
              </a:rPr>
              <a:t>Kernel images, </a:t>
            </a:r>
            <a:r>
              <a:rPr dirty="0" err="1" smtClean="0">
                <a:ea typeface="HG Mincho Light J"/>
                <a:cs typeface="Tahoma" pitchFamily="34" charset="0"/>
              </a:rPr>
              <a:t>initrd</a:t>
            </a:r>
            <a:r>
              <a:rPr lang="nl-BE" dirty="0" smtClean="0">
                <a:ea typeface="HG Mincho Light J"/>
                <a:cs typeface="Tahoma" pitchFamily="34" charset="0"/>
              </a:rPr>
              <a:t>, </a:t>
            </a:r>
            <a:r>
              <a:rPr dirty="0" smtClean="0">
                <a:ea typeface="HG Mincho Light J"/>
                <a:cs typeface="Tahoma" pitchFamily="34" charset="0"/>
              </a:rPr>
              <a:t>configuration files</a:t>
            </a:r>
            <a:br>
              <a:rPr dirty="0" smtClean="0"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/dev/</a:t>
            </a:r>
            <a:r>
              <a:rPr dirty="0" smtClean="0">
                <a:latin typeface="Courier 10 Pitch"/>
                <a:ea typeface="HG Mincho Light J"/>
                <a:cs typeface="Tahoma" pitchFamily="34" charset="0"/>
              </a:rPr>
              <a:t>	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</a:t>
            </a:r>
            <a:r>
              <a:rPr dirty="0" smtClean="0">
                <a:ea typeface="HG Mincho Light J"/>
                <a:cs typeface="Tahoma" pitchFamily="34" charset="0"/>
              </a:rPr>
              <a:t>Files representing devices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/etc/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System configuration files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/home/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User directories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/lib/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Basic system shared libraries</a:t>
            </a:r>
            <a:endParaRPr lang="nl-BE" dirty="0" smtClean="0">
              <a:ea typeface="HG Mincho Light J"/>
              <a:cs typeface="Tahoma" pitchFamily="34" charset="0"/>
            </a:endParaRPr>
          </a:p>
          <a:p>
            <a:pPr marL="123842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lang="en-US" dirty="0" smtClean="0">
                <a:latin typeface="Courier New" pitchFamily="49" charset="0"/>
                <a:ea typeface="HG Mincho Light J"/>
                <a:cs typeface="Courier New" pitchFamily="49" charset="0"/>
              </a:rPr>
              <a:t>/media</a:t>
            </a:r>
            <a:r>
              <a:rPr lang="pl-PL"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lang="en-US"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lang="en-US" dirty="0" smtClean="0">
                <a:ea typeface="HG Mincho Light J"/>
                <a:cs typeface="Tahoma" pitchFamily="34" charset="0"/>
              </a:rPr>
              <a:t>Mount points for removable media</a:t>
            </a:r>
            <a:endParaRPr dirty="0" smtClean="0">
              <a:ea typeface="HG Mincho Light J"/>
              <a:cs typeface="Tahom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284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 txBox="1">
            <a:spLocks noGrp="1"/>
          </p:cNvSpPr>
          <p:nvPr>
            <p:ph type="title"/>
          </p:nvPr>
        </p:nvSpPr>
        <p:spPr>
          <a:xfrm>
            <a:off x="719138" y="190048"/>
            <a:ext cx="7920000" cy="699404"/>
          </a:xfrm>
        </p:spPr>
        <p:txBody>
          <a:bodyPr>
            <a:spAutoFit/>
          </a:bodyPr>
          <a:lstStyle/>
          <a:p>
            <a:pPr>
              <a:buSzPct val="45000"/>
            </a:pPr>
            <a:r>
              <a:rPr lang="nl-BE" dirty="0"/>
              <a:t>Linux File System</a:t>
            </a:r>
            <a:endParaRPr dirty="0" smtClean="0">
              <a:latin typeface="Nimbus Sans L"/>
              <a:ea typeface="HG Mincho Light J"/>
              <a:cs typeface="Tahoma" pitchFamily="34" charset="0"/>
            </a:endParaRPr>
          </a:p>
        </p:txBody>
      </p:sp>
      <p:sp>
        <p:nvSpPr>
          <p:cNvPr id="15363" name="Tijdelijke aanduiding voor tekst 2"/>
          <p:cNvSpPr txBox="1">
            <a:spLocks noGrp="1"/>
          </p:cNvSpPr>
          <p:nvPr>
            <p:ph idx="1"/>
          </p:nvPr>
        </p:nvSpPr>
        <p:spPr bwMode="auto">
          <a:xfrm>
            <a:off x="719138" y="1440000"/>
            <a:ext cx="7920000" cy="5663089"/>
          </a:xfrm>
          <a:noFill/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97921" indent="0">
              <a:spcBef>
                <a:spcPct val="0"/>
              </a:spcBef>
              <a:buSzPts val="3400"/>
              <a:buNone/>
            </a:pP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err="1" smtClean="0">
                <a:latin typeface="Courier New" pitchFamily="49" charset="0"/>
                <a:ea typeface="HG Mincho Light J"/>
                <a:cs typeface="Courier New" pitchFamily="49" charset="0"/>
              </a:rPr>
              <a:t>lost+found</a:t>
            </a:r>
            <a:r>
              <a:rPr lang="pl-PL"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</a:t>
            </a:r>
            <a:r>
              <a:rPr dirty="0" smtClean="0">
                <a:ea typeface="HG Mincho Light J"/>
                <a:cs typeface="Tahoma" pitchFamily="34" charset="0"/>
              </a:rPr>
              <a:t>Corrupt files the system tried to </a:t>
            </a:r>
            <a:r>
              <a:rPr lang="nl-BE" dirty="0" smtClean="0">
                <a:ea typeface="HG Mincho Light J"/>
                <a:cs typeface="Tahoma" pitchFamily="34" charset="0"/>
              </a:rPr>
              <a:t>				</a:t>
            </a:r>
            <a:r>
              <a:rPr dirty="0" smtClean="0">
                <a:ea typeface="HG Mincho Light J"/>
                <a:cs typeface="Tahoma" pitchFamily="34" charset="0"/>
              </a:rPr>
              <a:t>recover</a:t>
            </a:r>
            <a:br>
              <a:rPr dirty="0" smtClean="0"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err="1" smtClean="0">
                <a:latin typeface="Courier New" pitchFamily="49" charset="0"/>
                <a:ea typeface="HG Mincho Light J"/>
                <a:cs typeface="Courier New" pitchFamily="49" charset="0"/>
              </a:rPr>
              <a:t>mnt</a:t>
            </a: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Mount points for temporarily mounted </a:t>
            </a:r>
            <a:r>
              <a:rPr lang="nl-BE" dirty="0" smtClean="0">
                <a:ea typeface="HG Mincho Light J"/>
                <a:cs typeface="Tahoma" pitchFamily="34" charset="0"/>
              </a:rPr>
              <a:t>			</a:t>
            </a:r>
            <a:r>
              <a:rPr dirty="0" err="1" smtClean="0">
                <a:ea typeface="HG Mincho Light J"/>
                <a:cs typeface="Tahoma" pitchFamily="34" charset="0"/>
              </a:rPr>
              <a:t>filesystems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/opt/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Specific tools installed by the </a:t>
            </a:r>
            <a:r>
              <a:rPr lang="nl-BE" dirty="0" smtClean="0">
                <a:latin typeface="Nimbus Sans L"/>
                <a:ea typeface="HG Mincho Light J"/>
                <a:cs typeface="Tahoma" pitchFamily="34" charset="0"/>
              </a:rPr>
              <a:t>				</a:t>
            </a:r>
            <a:r>
              <a:rPr dirty="0" err="1" smtClean="0">
                <a:ea typeface="HG Mincho Light J"/>
                <a:cs typeface="Tahoma" pitchFamily="34" charset="0"/>
              </a:rPr>
              <a:t>sysadmin</a:t>
            </a:r>
            <a:r>
              <a:rPr lang="nl-BE" dirty="0" smtClean="0">
                <a:latin typeface="Nimbus Sans L"/>
                <a:ea typeface="HG Mincho Light J"/>
                <a:cs typeface="Tahoma" pitchFamily="34" charset="0"/>
              </a:rPr>
              <a:t> </a:t>
            </a: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err="1" smtClean="0">
                <a:latin typeface="Courier New" pitchFamily="49" charset="0"/>
                <a:ea typeface="HG Mincho Light J"/>
                <a:cs typeface="Courier New" pitchFamily="49" charset="0"/>
              </a:rPr>
              <a:t>usr</a:t>
            </a: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/local/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 o</a:t>
            </a:r>
            <a:r>
              <a:rPr dirty="0" smtClean="0">
                <a:ea typeface="HG Mincho Light J"/>
                <a:cs typeface="Tahoma" pitchFamily="34" charset="0"/>
              </a:rPr>
              <a:t>ften used </a:t>
            </a:r>
            <a:r>
              <a:rPr lang="nl-BE" dirty="0" smtClean="0">
                <a:ea typeface="HG Mincho Light J"/>
                <a:cs typeface="Tahoma" pitchFamily="34" charset="0"/>
              </a:rPr>
              <a:t>			</a:t>
            </a:r>
            <a:r>
              <a:rPr dirty="0" smtClean="0">
                <a:ea typeface="HG Mincho Light J"/>
                <a:cs typeface="Tahoma" pitchFamily="34" charset="0"/>
              </a:rPr>
              <a:t>instead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/proc/	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</a:t>
            </a:r>
            <a:r>
              <a:rPr dirty="0" smtClean="0">
                <a:ea typeface="HG Mincho Light J"/>
                <a:cs typeface="Tahoma" pitchFamily="34" charset="0"/>
              </a:rPr>
              <a:t>Access to system information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dirty="0" err="1" smtClean="0">
                <a:latin typeface="Courier New" pitchFamily="49" charset="0"/>
                <a:ea typeface="HG Mincho Light J"/>
                <a:cs typeface="Courier New" pitchFamily="49" charset="0"/>
              </a:rPr>
              <a:t>sbin</a:t>
            </a: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	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>	</a:t>
            </a:r>
            <a:r>
              <a:rPr dirty="0" smtClean="0">
                <a:ea typeface="HG Mincho Light J"/>
                <a:cs typeface="Tahoma" pitchFamily="34" charset="0"/>
              </a:rPr>
              <a:t>Administrator-only commands</a:t>
            </a:r>
            <a:r>
              <a:rPr dirty="0" smtClean="0">
                <a:latin typeface="Nimbus Sans L"/>
                <a:ea typeface="HG Mincho Light J"/>
                <a:cs typeface="Tahoma" pitchFamily="34" charset="0"/>
              </a:rPr>
              <a:t/>
            </a:r>
            <a:br>
              <a:rPr dirty="0" smtClean="0">
                <a:latin typeface="Nimbus Sans L"/>
                <a:ea typeface="HG Mincho Light J"/>
                <a:cs typeface="Tahoma" pitchFamily="34" charset="0"/>
              </a:rPr>
            </a:br>
            <a:r>
              <a:rPr dirty="0" smtClean="0">
                <a:latin typeface="Courier New" pitchFamily="49" charset="0"/>
                <a:ea typeface="HG Mincho Light J"/>
                <a:cs typeface="Courier New" pitchFamily="49" charset="0"/>
              </a:rPr>
              <a:t>/sys/</a:t>
            </a:r>
            <a:r>
              <a:rPr dirty="0" smtClean="0">
                <a:latin typeface="Courier 10 Pitch"/>
                <a:ea typeface="HG Mincho Light J"/>
                <a:cs typeface="Tahoma" pitchFamily="34" charset="0"/>
              </a:rPr>
              <a:t>		</a:t>
            </a:r>
            <a:r>
              <a:rPr dirty="0" smtClean="0">
                <a:ea typeface="HG Mincho Light J"/>
                <a:cs typeface="Tahoma" pitchFamily="34" charset="0"/>
              </a:rPr>
              <a:t>System and device controls</a:t>
            </a:r>
            <a:endParaRPr lang="pl-PL" dirty="0" smtClean="0">
              <a:ea typeface="HG Mincho Light J"/>
              <a:cs typeface="Tahoma" pitchFamily="34" charset="0"/>
            </a:endParaRPr>
          </a:p>
          <a:p>
            <a:pPr marL="97921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lang="en-US"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lang="pl-PL" dirty="0" err="1" smtClean="0">
                <a:latin typeface="Courier New" pitchFamily="49" charset="0"/>
                <a:ea typeface="HG Mincho Light J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ea typeface="HG Mincho Light J"/>
                <a:cs typeface="Courier New" pitchFamily="49" charset="0"/>
              </a:rPr>
              <a:t>/</a:t>
            </a:r>
            <a:r>
              <a:rPr lang="en-US" dirty="0">
                <a:latin typeface="Courier 10 Pitch"/>
                <a:ea typeface="HG Mincho Light J"/>
                <a:cs typeface="Tahoma" pitchFamily="34" charset="0"/>
              </a:rPr>
              <a:t>		</a:t>
            </a:r>
            <a:r>
              <a:rPr lang="pl-PL" dirty="0" err="1" smtClean="0">
                <a:ea typeface="HG Mincho Light J"/>
                <a:cs typeface="Tahoma" pitchFamily="34" charset="0"/>
              </a:rPr>
              <a:t>Temporary</a:t>
            </a:r>
            <a:r>
              <a:rPr lang="pl-PL" dirty="0" smtClean="0">
                <a:ea typeface="HG Mincho Light J"/>
                <a:cs typeface="Tahoma" pitchFamily="34" charset="0"/>
              </a:rPr>
              <a:t> </a:t>
            </a:r>
            <a:r>
              <a:rPr lang="pl-PL" dirty="0" err="1" smtClean="0">
                <a:ea typeface="HG Mincho Light J"/>
                <a:cs typeface="Tahoma" pitchFamily="34" charset="0"/>
              </a:rPr>
              <a:t>files</a:t>
            </a:r>
            <a:endParaRPr lang="en-US" dirty="0">
              <a:ea typeface="HG Mincho Light J"/>
              <a:cs typeface="Tahoma" pitchFamily="34" charset="0"/>
            </a:endParaRPr>
          </a:p>
          <a:p>
            <a:pPr marL="97921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lang="en-US" sz="1600" dirty="0" smtClean="0">
                <a:latin typeface="+mj-lt"/>
                <a:ea typeface="HG Mincho Light J"/>
                <a:cs typeface="Tahoma" pitchFamily="34" charset="0"/>
              </a:rPr>
              <a:t>The Unix filesystem structure is defined by the Filesystem Hierarchy Standard (FHS): 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ea typeface="HG Mincho Light J"/>
                <a:cs typeface="Tahoma" pitchFamily="34" charset="0"/>
                <a:hlinkClick r:id="rId3"/>
              </a:rPr>
              <a:t>http://www.pathname.com/fhs/</a:t>
            </a:r>
            <a:r>
              <a:rPr lang="pl-PL" sz="1600" dirty="0" smtClean="0">
                <a:solidFill>
                  <a:srgbClr val="000000"/>
                </a:solidFill>
                <a:latin typeface="+mj-lt"/>
                <a:ea typeface="HG Mincho Light J"/>
                <a:cs typeface="Tahoma" pitchFamily="34" charset="0"/>
                <a:hlinkClick r:id="rId3"/>
              </a:rPr>
              <a:t>pub/fhs-2.3.html</a:t>
            </a:r>
          </a:p>
          <a:p>
            <a:pPr marL="97921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endParaRPr lang="en-US" sz="1400" dirty="0" smtClean="0">
              <a:solidFill>
                <a:srgbClr val="000000"/>
              </a:solidFill>
              <a:latin typeface="+mj-lt"/>
              <a:ea typeface="HG Mincho Light J"/>
              <a:cs typeface="Tahoma" pitchFamily="34" charset="0"/>
              <a:hlinkClick r:id="rId3"/>
            </a:endParaRPr>
          </a:p>
          <a:p>
            <a:pPr marL="97921" indent="0">
              <a:spcBef>
                <a:spcPct val="0"/>
              </a:spcBef>
              <a:spcAft>
                <a:spcPts val="1191"/>
              </a:spcAft>
              <a:buSzPts val="3400"/>
              <a:buNone/>
            </a:pPr>
            <a:r>
              <a:rPr lang="nl-BE" sz="1400" dirty="0" smtClean="0">
                <a:solidFill>
                  <a:srgbClr val="000000"/>
                </a:solidFill>
                <a:latin typeface="+mj-lt"/>
                <a:ea typeface="HG Mincho Light J"/>
                <a:cs typeface="Tahoma" pitchFamily="34" charset="0"/>
              </a:rPr>
              <a:t>http://en.wikipedia.org/wiki/Filesystem_Hierarchy_Standard</a:t>
            </a:r>
            <a:r>
              <a:rPr sz="1400" dirty="0" smtClean="0">
                <a:solidFill>
                  <a:srgbClr val="000000"/>
                </a:solidFill>
                <a:latin typeface="+mj-lt"/>
                <a:ea typeface="HG Mincho Light J"/>
                <a:cs typeface="Tahoma" pitchFamily="34" charset="0"/>
              </a:rPr>
              <a:t/>
            </a:r>
            <a:br>
              <a:rPr sz="1400" dirty="0" smtClean="0">
                <a:solidFill>
                  <a:srgbClr val="000000"/>
                </a:solidFill>
                <a:latin typeface="+mj-lt"/>
                <a:ea typeface="HG Mincho Light J"/>
                <a:cs typeface="Tahoma" pitchFamily="34" charset="0"/>
              </a:rPr>
            </a:br>
            <a:endParaRPr sz="1400" dirty="0" smtClean="0">
              <a:solidFill>
                <a:srgbClr val="000000"/>
              </a:solidFill>
              <a:latin typeface="+mj-lt"/>
              <a:ea typeface="HG Mincho Light J"/>
              <a:cs typeface="Tahom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3048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Linux File </a:t>
            </a:r>
            <a:r>
              <a:rPr lang="nl-BE" dirty="0" smtClean="0"/>
              <a:t>System</a:t>
            </a:r>
            <a:r>
              <a:rPr lang="pl-PL" dirty="0" smtClean="0"/>
              <a:t>-home directory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24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ls command</a:t>
            </a:r>
            <a:endParaRPr lang="nl-BE" dirty="0" smtClean="0"/>
          </a:p>
        </p:txBody>
      </p:sp>
      <p:sp>
        <p:nvSpPr>
          <p:cNvPr id="21507" name="Tijdelijke aanduiding voor tekst 2"/>
          <p:cNvSpPr txBox="1">
            <a:spLocks noGrp="1"/>
          </p:cNvSpPr>
          <p:nvPr>
            <p:ph idx="1"/>
          </p:nvPr>
        </p:nvSpPr>
        <p:spPr>
          <a:xfrm>
            <a:off x="719138" y="1268760"/>
            <a:ext cx="7920000" cy="467836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+mn-lt"/>
              </a:rPr>
              <a:t>Lists the files in the current directory, in alphanumeric order, except files starting with the “.” character.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-a </a:t>
            </a:r>
            <a:r>
              <a:rPr lang="en-US" sz="2000" dirty="0" smtClean="0">
                <a:latin typeface="+mn-lt"/>
              </a:rPr>
              <a:t>(all)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Lists all the files (including .* files)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-l </a:t>
            </a:r>
            <a:r>
              <a:rPr lang="en-US" sz="2000" dirty="0" smtClean="0">
                <a:latin typeface="+mn-lt"/>
              </a:rPr>
              <a:t>(long)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Long listing (type, date, size, owner, permissions)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-t </a:t>
            </a:r>
            <a:r>
              <a:rPr lang="en-US" sz="2000" dirty="0" smtClean="0">
                <a:latin typeface="+mn-lt"/>
              </a:rPr>
              <a:t>(time)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Lists the most recent files first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-S </a:t>
            </a:r>
            <a:r>
              <a:rPr lang="en-US" sz="2000" dirty="0" smtClean="0">
                <a:latin typeface="+mn-lt"/>
              </a:rPr>
              <a:t>(size)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Lists the biggest files first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-r </a:t>
            </a:r>
            <a:r>
              <a:rPr lang="en-US" sz="2000" dirty="0" smtClean="0">
                <a:latin typeface="+mn-lt"/>
              </a:rPr>
              <a:t>(reverse)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Reverses the sort order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ltr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+mn-lt"/>
              </a:rPr>
              <a:t>(options can be combined)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Long listing, most recent files at the end</a:t>
            </a:r>
          </a:p>
          <a:p>
            <a:endParaRPr lang="en-US" sz="2000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60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ls</a:t>
            </a:r>
            <a:r>
              <a:rPr lang="nl-BE" dirty="0" smtClean="0"/>
              <a:t> </a:t>
            </a:r>
            <a:r>
              <a:rPr lang="nl-BE" dirty="0" err="1" smtClean="0"/>
              <a:t>command</a:t>
            </a:r>
            <a:endParaRPr lang="nl-BE" dirty="0" smtClean="0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>
              <a:buSzPct val="100000"/>
              <a:buFont typeface="Arial" pitchFamily="34" charset="0"/>
              <a:buChar char="•"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*txt</a:t>
            </a:r>
            <a:r>
              <a:rPr lang="en-US" sz="2200" b="1" dirty="0" smtClean="0">
                <a:latin typeface="+mj-lt"/>
              </a:rPr>
              <a:t/>
            </a:r>
            <a:br>
              <a:rPr lang="en-US" sz="2200" b="1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The shell first replaces *txt by all the file and directory names ending by txt (including .txt), except those starting with ., and then executes the ls command line.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-d .*</a:t>
            </a:r>
            <a:r>
              <a:rPr lang="en-US" sz="2200" b="1" dirty="0" smtClean="0">
                <a:latin typeface="+mj-lt"/>
              </a:rPr>
              <a:t/>
            </a:r>
            <a:br>
              <a:rPr lang="en-US" sz="2200" b="1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Lists all the files and directories starting with .</a:t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+mj-lt"/>
              </a:rPr>
              <a:t>-d tells ls not to display the contents of directories.</a:t>
            </a:r>
            <a:br>
              <a:rPr lang="en-US" sz="2200" dirty="0" smtClean="0">
                <a:latin typeface="+mj-lt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-d */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 ?.log</a:t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+mj-lt"/>
              </a:rPr>
              <a:t>Lists all the files which names start by 1 character and end by .log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sz="2000" dirty="0">
                <a:latin typeface="+mj-lt"/>
                <a:hlinkClick r:id="rId4"/>
              </a:rPr>
              <a:t>http://www.thegeekstuff.com/2009/07/linux-ls-command-examples/</a:t>
            </a:r>
            <a:endParaRPr lang="en-US" sz="2000" dirty="0" smtClean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81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vsc30051@login1:~/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matlab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/test&gt;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-al</a:t>
            </a:r>
          </a:p>
          <a:p>
            <a:pPr marL="0" indent="0">
              <a:buNone/>
            </a:pP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total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1156</a:t>
            </a:r>
          </a:p>
          <a:p>
            <a:pPr marL="0" indent="0">
              <a:buNone/>
            </a:pP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drwxr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-x 9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8192 2011-03-29 16:10 .</a:t>
            </a:r>
          </a:p>
          <a:p>
            <a:pPr marL="0" indent="0">
              <a:buNone/>
            </a:pP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drwxr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-x 9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4096 2011-06-20 12:08 ..</a:t>
            </a:r>
          </a:p>
          <a:p>
            <a:pPr marL="0" indent="0">
              <a:buNone/>
            </a:pP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drwxr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-x 3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4096 2010-01-08 10:54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courseAndreas</a:t>
            </a:r>
            <a:endParaRPr lang="nl-BE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149326 2011-03-10 15:14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fibonacci</a:t>
            </a:r>
            <a:endParaRPr lang="nl-BE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-r--r-- 1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 681 2011-03-10 15:09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fibonacci.m</a:t>
            </a:r>
            <a:endParaRPr lang="nl-BE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rwxr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149068 2011-03-10 12:16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ftest</a:t>
            </a:r>
            <a:endParaRPr lang="nl-BE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-r--r-- 1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 443 2011-03-10 12:17 ftest_compiled.sh</a:t>
            </a: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-r--r-- 1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 442 2011-03-10 11:28 ftest_compiled.sh~</a:t>
            </a:r>
          </a:p>
          <a:p>
            <a:pPr marL="0" indent="0">
              <a:buNone/>
            </a:pPr>
            <a:r>
              <a:rPr lang="nl-BE" sz="14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rw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-r--r-- 1 vsc30051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vsc30051</a:t>
            </a:r>
            <a:r>
              <a:rPr lang="nl-BE" sz="1400" dirty="0">
                <a:latin typeface="Courier New" pitchFamily="49" charset="0"/>
                <a:cs typeface="Courier New" pitchFamily="49" charset="0"/>
              </a:rPr>
              <a:t>     70 2011-03-10 12:15 </a:t>
            </a:r>
            <a:r>
              <a:rPr lang="nl-BE" sz="1400" dirty="0" err="1">
                <a:latin typeface="Courier New" pitchFamily="49" charset="0"/>
                <a:cs typeface="Courier New" pitchFamily="49" charset="0"/>
              </a:rPr>
              <a:t>ftest.m</a:t>
            </a:r>
            <a:endParaRPr lang="nl-BE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nl-BE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59</a:t>
            </a:fld>
            <a:endParaRPr lang="nl-NL"/>
          </a:p>
        </p:txBody>
      </p:sp>
      <p:sp>
        <p:nvSpPr>
          <p:cNvPr id="6" name="Titel 1"/>
          <p:cNvSpPr txBox="1">
            <a:spLocks noGrp="1"/>
          </p:cNvSpPr>
          <p:nvPr>
            <p:ph type="title"/>
          </p:nvPr>
        </p:nvSpPr>
        <p:spPr>
          <a:xfrm>
            <a:off x="719138" y="0"/>
            <a:ext cx="7920000" cy="1079500"/>
          </a:xfrm>
        </p:spPr>
        <p:txBody>
          <a:bodyPr/>
          <a:lstStyle/>
          <a:p>
            <a:r>
              <a:rPr lang="nl-BE" dirty="0" err="1" smtClean="0"/>
              <a:t>ls</a:t>
            </a:r>
            <a:r>
              <a:rPr lang="nl-BE" dirty="0" smtClean="0"/>
              <a:t> </a:t>
            </a:r>
            <a:r>
              <a:rPr lang="nl-BE" dirty="0" err="1" smtClean="0"/>
              <a:t>command</a:t>
            </a:r>
            <a:endParaRPr lang="nl-BE" dirty="0" smtClean="0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405000" y="4727376"/>
            <a:ext cx="8334000" cy="1610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dirty="0">
                <a:latin typeface="+mj-lt"/>
              </a:rPr>
              <a:t>In Linux, file is defined as simply the thing that deals with a sequence of bytes</a:t>
            </a:r>
          </a:p>
          <a:p>
            <a:pPr>
              <a:lnSpc>
                <a:spcPct val="80000"/>
              </a:lnSpc>
            </a:pPr>
            <a:r>
              <a:rPr lang="en-US" sz="2200" dirty="0">
                <a:latin typeface="+mj-lt"/>
              </a:rPr>
              <a:t>Hence everything are </a:t>
            </a:r>
            <a:r>
              <a:rPr lang="en-US" sz="2200" dirty="0" smtClean="0">
                <a:latin typeface="+mj-lt"/>
              </a:rPr>
              <a:t>files</a:t>
            </a:r>
            <a:r>
              <a:rPr lang="pl-PL" sz="2200" dirty="0" smtClean="0">
                <a:latin typeface="+mj-lt"/>
              </a:rPr>
              <a:t>: a</a:t>
            </a:r>
            <a:r>
              <a:rPr lang="en-US" sz="2200" dirty="0" smtClean="0">
                <a:latin typeface="+mj-lt"/>
              </a:rPr>
              <a:t>n </a:t>
            </a:r>
            <a:r>
              <a:rPr lang="en-US" sz="2200" dirty="0">
                <a:latin typeface="+mj-lt"/>
              </a:rPr>
              <a:t>ordinary file is a file; a directory is also file; a network card, a hard disk, any device are also files since they deal with a sequence of bytes </a:t>
            </a:r>
          </a:p>
        </p:txBody>
      </p:sp>
    </p:spTree>
    <p:extLst>
      <p:ext uri="{BB962C8B-B14F-4D97-AF65-F5344CB8AC3E}">
        <p14:creationId xmlns:p14="http://schemas.microsoft.com/office/powerpoint/2010/main" val="348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Information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196752"/>
            <a:ext cx="8604000" cy="4428000"/>
          </a:xfrm>
        </p:spPr>
        <p:txBody>
          <a:bodyPr/>
          <a:lstStyle/>
          <a:p>
            <a:r>
              <a:rPr lang="en-US" sz="2000" dirty="0" smtClean="0"/>
              <a:t>Most of the presentation is based on the information found in:</a:t>
            </a:r>
            <a:endParaRPr lang="en-US" sz="2000" dirty="0" smtClean="0">
              <a:hlinkClick r:id="rId2"/>
            </a:endParaRPr>
          </a:p>
          <a:p>
            <a:pPr marL="360000" lvl="1" indent="0">
              <a:buNone/>
            </a:pPr>
            <a:r>
              <a:rPr lang="en-US" sz="2000" dirty="0" smtClean="0">
                <a:hlinkClick r:id="rId2"/>
              </a:rPr>
              <a:t>http://dontfearthecommandline.blogspot.com/</a:t>
            </a:r>
            <a:endParaRPr lang="en-US" sz="2000" dirty="0"/>
          </a:p>
          <a:p>
            <a:pPr marL="359637" lvl="1" indent="0">
              <a:buNone/>
            </a:pPr>
            <a:r>
              <a:rPr lang="en-US" sz="2000" dirty="0"/>
              <a:t>Nicholas </a:t>
            </a:r>
            <a:r>
              <a:rPr lang="en-US" sz="2000" dirty="0" smtClean="0"/>
              <a:t>Marsh</a:t>
            </a:r>
            <a:endParaRPr lang="en-US" sz="2000" dirty="0"/>
          </a:p>
          <a:p>
            <a:pPr marL="359637" lvl="1" indent="0">
              <a:buNone/>
            </a:pPr>
            <a:r>
              <a:rPr lang="en-US" sz="2000" b="1" dirty="0"/>
              <a:t>Introduction to the Command Line (Second Edition) </a:t>
            </a:r>
          </a:p>
          <a:p>
            <a:r>
              <a:rPr lang="nl-BE" sz="2000" dirty="0" smtClean="0">
                <a:hlinkClick r:id="rId3"/>
              </a:rPr>
              <a:t>http://linuxcommand.org/tlcl.php</a:t>
            </a:r>
            <a:endParaRPr lang="nl-BE" sz="2000" dirty="0" smtClean="0"/>
          </a:p>
          <a:p>
            <a:pPr marL="359637" lvl="1" indent="0">
              <a:buNone/>
            </a:pPr>
            <a:r>
              <a:rPr lang="nl-BE" sz="2000" dirty="0" smtClean="0"/>
              <a:t>William </a:t>
            </a:r>
            <a:r>
              <a:rPr lang="nl-BE" sz="2000" dirty="0" err="1" smtClean="0"/>
              <a:t>Shotts</a:t>
            </a:r>
            <a:endParaRPr lang="nl-BE" sz="2000" dirty="0" smtClean="0"/>
          </a:p>
          <a:p>
            <a:pPr marL="359637" lvl="1" indent="0">
              <a:buNone/>
            </a:pPr>
            <a:r>
              <a:rPr lang="nl-BE" sz="2000" b="1" dirty="0" smtClean="0"/>
              <a:t>The Linux </a:t>
            </a:r>
            <a:r>
              <a:rPr lang="nl-BE" sz="2000" b="1" dirty="0" err="1" smtClean="0"/>
              <a:t>Command</a:t>
            </a:r>
            <a:r>
              <a:rPr lang="nl-BE" sz="2000" b="1" dirty="0" smtClean="0"/>
              <a:t> Line</a:t>
            </a:r>
            <a:endParaRPr lang="pl-PL" sz="2000" b="1" dirty="0"/>
          </a:p>
          <a:p>
            <a:r>
              <a:rPr lang="pl-PL" sz="2000" dirty="0" smtClean="0">
                <a:hlinkClick r:id="rId4"/>
              </a:rPr>
              <a:t>http</a:t>
            </a:r>
            <a:r>
              <a:rPr lang="pl-PL" sz="2000" dirty="0">
                <a:hlinkClick r:id="rId4"/>
              </a:rPr>
              <a:t>://</a:t>
            </a:r>
            <a:r>
              <a:rPr lang="pl-PL" sz="2000" dirty="0" smtClean="0">
                <a:hlinkClick r:id="rId4"/>
              </a:rPr>
              <a:t>www.oreilly.com/programming/free/ten-steps-to-linux-survival.csp?download=yes&amp;order=1274753</a:t>
            </a:r>
            <a:endParaRPr lang="pl-PL" sz="2000" dirty="0" smtClean="0"/>
          </a:p>
          <a:p>
            <a:pPr marL="359637" lvl="1" indent="0">
              <a:buNone/>
            </a:pPr>
            <a:r>
              <a:rPr lang="pl-PL" sz="2000" dirty="0" smtClean="0"/>
              <a:t>James Lehmer</a:t>
            </a:r>
          </a:p>
          <a:p>
            <a:pPr marL="359637" lvl="1" indent="0">
              <a:buNone/>
            </a:pPr>
            <a:r>
              <a:rPr lang="pl-PL" sz="2000" b="1" dirty="0" smtClean="0"/>
              <a:t>Ten </a:t>
            </a:r>
            <a:r>
              <a:rPr lang="pl-PL" sz="2000" b="1" dirty="0" err="1" smtClean="0"/>
              <a:t>Steps</a:t>
            </a:r>
            <a:r>
              <a:rPr lang="pl-PL" sz="2000" b="1" dirty="0" smtClean="0"/>
              <a:t> to Linux </a:t>
            </a:r>
            <a:r>
              <a:rPr lang="pl-PL" sz="2000" b="1" dirty="0" err="1" smtClean="0"/>
              <a:t>Survival</a:t>
            </a:r>
            <a:endParaRPr lang="pl-PL" sz="2000" b="1" dirty="0"/>
          </a:p>
          <a:p>
            <a:r>
              <a:rPr lang="nl-BE" sz="2000" dirty="0">
                <a:hlinkClick r:id="rId5"/>
              </a:rPr>
              <a:t>https://</a:t>
            </a:r>
            <a:r>
              <a:rPr lang="nl-BE" sz="2000" dirty="0" smtClean="0">
                <a:hlinkClick r:id="rId5"/>
              </a:rPr>
              <a:t>bootlin.com/doc/legacy/command-line/unix_linux_introduction.pdf</a:t>
            </a:r>
            <a:endParaRPr lang="nl-BE" sz="2000" dirty="0" smtClean="0"/>
          </a:p>
          <a:p>
            <a:pPr marL="359637" lvl="1" indent="0">
              <a:buNone/>
            </a:pPr>
            <a:r>
              <a:rPr lang="nl-BE" sz="2000" dirty="0" smtClean="0"/>
              <a:t>Michael </a:t>
            </a:r>
            <a:r>
              <a:rPr lang="nl-BE" sz="2000" dirty="0" err="1"/>
              <a:t>Opdenacker</a:t>
            </a:r>
            <a:r>
              <a:rPr lang="nl-BE" sz="2000" dirty="0"/>
              <a:t> &amp; Thomas </a:t>
            </a:r>
            <a:r>
              <a:rPr lang="nl-BE" sz="2000" dirty="0" err="1"/>
              <a:t>Petazzoni</a:t>
            </a:r>
            <a:r>
              <a:rPr lang="nl-BE" sz="2000" dirty="0"/>
              <a:t> </a:t>
            </a:r>
            <a:endParaRPr lang="nl-BE" sz="2000" dirty="0" smtClean="0"/>
          </a:p>
          <a:p>
            <a:pPr marL="359637" lvl="1" indent="0">
              <a:buNone/>
            </a:pPr>
            <a:r>
              <a:rPr lang="nl-BE" sz="2000" b="1" dirty="0" smtClean="0"/>
              <a:t>The </a:t>
            </a:r>
            <a:r>
              <a:rPr lang="nl-BE" sz="2000" b="1" dirty="0"/>
              <a:t>Unix </a:t>
            </a:r>
            <a:r>
              <a:rPr lang="nl-BE" sz="2000" b="1" dirty="0" err="1" smtClean="0"/>
              <a:t>and</a:t>
            </a:r>
            <a:r>
              <a:rPr lang="nl-BE" sz="2000" b="1" dirty="0"/>
              <a:t> </a:t>
            </a:r>
            <a:r>
              <a:rPr lang="nl-BE" sz="2000" b="1" dirty="0" smtClean="0"/>
              <a:t>GNU/Linux </a:t>
            </a:r>
            <a:r>
              <a:rPr lang="nl-BE" sz="2000" b="1" dirty="0" err="1" smtClean="0"/>
              <a:t>command</a:t>
            </a:r>
            <a:r>
              <a:rPr lang="nl-BE" sz="2000" b="1" dirty="0" smtClean="0"/>
              <a:t> </a:t>
            </a:r>
            <a:r>
              <a:rPr lang="nl-BE" sz="2000" b="1" dirty="0"/>
              <a:t>line</a:t>
            </a:r>
          </a:p>
          <a:p>
            <a:pPr marL="0" indent="0">
              <a:buNone/>
            </a:pPr>
            <a:endParaRPr lang="nl-BE" sz="2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6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Moving</a:t>
            </a:r>
            <a:r>
              <a:rPr lang="nl-BE" dirty="0" smtClean="0"/>
              <a:t> </a:t>
            </a:r>
            <a:r>
              <a:rPr lang="nl-BE" dirty="0" err="1" smtClean="0"/>
              <a:t>around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sz="2000" b="1" dirty="0" err="1">
                <a:latin typeface="+mj-lt"/>
              </a:rPr>
              <a:t>Symbolic</a:t>
            </a:r>
            <a:r>
              <a:rPr lang="nl-BE" sz="2000" b="1" dirty="0">
                <a:latin typeface="+mj-lt"/>
              </a:rPr>
              <a:t> (soft) link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+mj-lt"/>
                <a:cs typeface="Courier New" pitchFamily="49" charset="0"/>
              </a:rPr>
              <a:t>Not a real file, just a link to another file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Allow</a:t>
            </a:r>
            <a:r>
              <a:rPr lang="pl-PL" sz="2000" dirty="0" smtClean="0">
                <a:latin typeface="+mj-lt"/>
              </a:rPr>
              <a:t>s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giving another name to a file without actually </a:t>
            </a:r>
            <a:r>
              <a:rPr lang="en-US" sz="2000" dirty="0" err="1" smtClean="0">
                <a:latin typeface="+mj-lt"/>
              </a:rPr>
              <a:t>duplicat</a:t>
            </a:r>
            <a:r>
              <a:rPr lang="pl-PL" sz="2000" dirty="0" err="1" smtClean="0">
                <a:latin typeface="+mj-lt"/>
              </a:rPr>
              <a:t>ing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it – hence </a:t>
            </a:r>
            <a:r>
              <a:rPr lang="en-US" sz="2000" dirty="0" smtClean="0">
                <a:latin typeface="+mj-lt"/>
              </a:rPr>
              <a:t>save</a:t>
            </a:r>
            <a:r>
              <a:rPr lang="pl-PL" sz="2000" dirty="0" smtClean="0">
                <a:latin typeface="+mj-lt"/>
              </a:rPr>
              <a:t>s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memory </a:t>
            </a:r>
            <a:r>
              <a:rPr lang="en-US" sz="2000" dirty="0" smtClean="0">
                <a:latin typeface="+mj-lt"/>
              </a:rPr>
              <a:t>space</a:t>
            </a:r>
            <a:endParaRPr lang="pl-PL" sz="2000" dirty="0" smtClean="0">
              <a:latin typeface="+mj-lt"/>
            </a:endParaRPr>
          </a:p>
          <a:p>
            <a:pPr marL="359637" lvl="1" indent="0">
              <a:lnSpc>
                <a:spcPct val="80000"/>
              </a:lnSpc>
              <a:buNone/>
            </a:pPr>
            <a:endParaRPr lang="en-US" sz="20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nl-BE" sz="2000" b="1" dirty="0">
                <a:latin typeface="+mj-lt"/>
              </a:rPr>
              <a:t>Special file (device)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+mj-lt"/>
                <a:cs typeface="Courier New" pitchFamily="49" charset="0"/>
              </a:rPr>
              <a:t>Each hardware device, e.g. keyboard, hard disk, CD-ROM, etc. is associated with at least one file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+mj-lt"/>
                <a:cs typeface="Courier New" pitchFamily="49" charset="0"/>
              </a:rPr>
              <a:t>Usually store in /</a:t>
            </a:r>
            <a:r>
              <a:rPr lang="en-US" sz="2000" dirty="0" err="1">
                <a:latin typeface="+mj-lt"/>
                <a:cs typeface="Courier New" pitchFamily="49" charset="0"/>
              </a:rPr>
              <a:t>dev</a:t>
            </a:r>
            <a:r>
              <a:rPr lang="en-US" sz="2000" dirty="0">
                <a:latin typeface="+mj-lt"/>
                <a:cs typeface="Courier New" pitchFamily="49" charset="0"/>
              </a:rPr>
              <a:t> directory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+mj-lt"/>
                <a:cs typeface="Courier New" pitchFamily="49" charset="0"/>
              </a:rPr>
              <a:t>Applications can read and write any devices by reading and writing their associate file – hence the access method is known as device independent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+mj-lt"/>
                <a:cs typeface="Courier New" pitchFamily="49" charset="0"/>
              </a:rPr>
              <a:t>Divide into two types: character special files, e.g. keyboard, and block special files, e.g. disk</a:t>
            </a:r>
          </a:p>
          <a:p>
            <a:endParaRPr lang="nl-BE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68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ls</a:t>
            </a:r>
            <a:r>
              <a:rPr lang="nl-BE" dirty="0" smtClean="0"/>
              <a:t> </a:t>
            </a:r>
            <a:r>
              <a:rPr lang="nl-BE" dirty="0" err="1" smtClean="0"/>
              <a:t>command</a:t>
            </a:r>
            <a:endParaRPr lang="nl-BE" dirty="0" smtClean="0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>
              <a:buSzPct val="100000"/>
              <a:buFont typeface="Arial" pitchFamily="34" charset="0"/>
              <a:buChar char="•"/>
            </a:pPr>
            <a:endParaRPr lang="en-US" sz="2000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61</a:t>
            </a:fld>
            <a:endParaRPr lang="nl-NL"/>
          </a:p>
        </p:txBody>
      </p:sp>
      <p:grpSp>
        <p:nvGrpSpPr>
          <p:cNvPr id="5" name="Groep 4"/>
          <p:cNvGrpSpPr/>
          <p:nvPr/>
        </p:nvGrpSpPr>
        <p:grpSpPr>
          <a:xfrm>
            <a:off x="183520" y="1298865"/>
            <a:ext cx="7844864" cy="4650416"/>
            <a:chOff x="543560" y="1298863"/>
            <a:chExt cx="8636952" cy="5384875"/>
          </a:xfrm>
        </p:grpSpPr>
        <p:pic>
          <p:nvPicPr>
            <p:cNvPr id="6" name="Picture 7" descr="CUI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2" y="1349738"/>
              <a:ext cx="8585200" cy="533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ep 6"/>
            <p:cNvGrpSpPr/>
            <p:nvPr/>
          </p:nvGrpSpPr>
          <p:grpSpPr>
            <a:xfrm>
              <a:off x="543560" y="1298863"/>
              <a:ext cx="8596596" cy="5077132"/>
              <a:chOff x="543560" y="1298863"/>
              <a:chExt cx="8596596" cy="5077132"/>
            </a:xfrm>
          </p:grpSpPr>
          <p:sp>
            <p:nvSpPr>
              <p:cNvPr id="8" name="Oval 8"/>
              <p:cNvSpPr>
                <a:spLocks noChangeArrowheads="1"/>
              </p:cNvSpPr>
              <p:nvPr/>
            </p:nvSpPr>
            <p:spPr bwMode="auto">
              <a:xfrm>
                <a:off x="3078480" y="1844755"/>
                <a:ext cx="2819400" cy="425450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5711156" y="1298863"/>
                <a:ext cx="3429000" cy="10156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>
                <a:spAutoFit/>
              </a:bodyPr>
              <a:lstStyle/>
              <a:p>
                <a:r>
                  <a:rPr lang="en-US" altLang="zh-TW" sz="1700" dirty="0">
                    <a:solidFill>
                      <a:srgbClr val="182B52"/>
                    </a:solidFill>
                    <a:ea typeface="新細明體" panose="02020500000000000000" pitchFamily="18" charset="-120"/>
                  </a:rPr>
                  <a:t>Command that sets a symbolic link to a file called CUI to </a:t>
                </a:r>
                <a:r>
                  <a:rPr lang="en-US" altLang="zh-TW" sz="1700" dirty="0" err="1">
                    <a:solidFill>
                      <a:srgbClr val="182B52"/>
                    </a:solidFill>
                    <a:ea typeface="新細明體" panose="02020500000000000000" pitchFamily="18" charset="-120"/>
                  </a:rPr>
                  <a:t>anotherCUI</a:t>
                </a:r>
                <a:endParaRPr lang="en-US" altLang="zh-TW" sz="1700" dirty="0">
                  <a:solidFill>
                    <a:srgbClr val="182B52"/>
                  </a:solidFill>
                  <a:ea typeface="新細明體" panose="02020500000000000000" pitchFamily="18" charset="-120"/>
                </a:endParaRPr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 flipH="1">
                <a:off x="4648200" y="1625392"/>
                <a:ext cx="1059112" cy="20340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 flipH="1">
                <a:off x="7524328" y="2222192"/>
                <a:ext cx="360040" cy="1926887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1205597" y="5802708"/>
                <a:ext cx="399346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/>
              <a:p>
                <a:r>
                  <a:rPr lang="en-US" altLang="zh-TW" sz="1800" dirty="0">
                    <a:solidFill>
                      <a:srgbClr val="182B52"/>
                    </a:solidFill>
                    <a:ea typeface="新細明體" panose="02020500000000000000" pitchFamily="18" charset="-120"/>
                  </a:rPr>
                  <a:t>A symbolic link begins with a letter </a:t>
                </a:r>
                <a:r>
                  <a:rPr lang="en-US" altLang="zh-TW" sz="1800" i="1" dirty="0">
                    <a:solidFill>
                      <a:srgbClr val="182B52"/>
                    </a:solidFill>
                    <a:ea typeface="新細明體" panose="02020500000000000000" pitchFamily="18" charset="-120"/>
                  </a:rPr>
                  <a:t>l   </a:t>
                </a:r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 flipH="1" flipV="1">
                <a:off x="1209566" y="4321175"/>
                <a:ext cx="1562234" cy="1479784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4" name="Oval 14"/>
              <p:cNvSpPr>
                <a:spLocks noChangeArrowheads="1"/>
              </p:cNvSpPr>
              <p:nvPr/>
            </p:nvSpPr>
            <p:spPr bwMode="auto">
              <a:xfrm>
                <a:off x="543560" y="4017315"/>
                <a:ext cx="1332012" cy="288925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5" name="Text Box 8"/>
              <p:cNvSpPr txBox="1">
                <a:spLocks noChangeArrowheads="1"/>
              </p:cNvSpPr>
              <p:nvPr/>
            </p:nvSpPr>
            <p:spPr bwMode="auto">
              <a:xfrm>
                <a:off x="5805091" y="5057371"/>
                <a:ext cx="2732880" cy="13186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1700" dirty="0">
                    <a:solidFill>
                      <a:srgbClr val="182B52"/>
                    </a:solidFill>
                    <a:latin typeface="+mj-lt"/>
                    <a:ea typeface="新細明體" panose="02020500000000000000" pitchFamily="18" charset="-120"/>
                  </a:rPr>
                  <a:t>Names in blue are directories, indicated by a letter d at the beginning of the line</a:t>
                </a:r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543560" y="3663300"/>
                <a:ext cx="1292136" cy="258736"/>
              </a:xfrm>
              <a:prstGeom prst="ellipse">
                <a:avLst/>
              </a:prstGeom>
              <a:noFill/>
              <a:ln w="285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nl-BE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 flipV="1">
                <a:off x="1835696" y="3879769"/>
                <a:ext cx="3969394" cy="146557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 flipH="1" flipV="1">
                <a:off x="6732240" y="3866665"/>
                <a:ext cx="349746" cy="119070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nl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731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Moving</a:t>
            </a:r>
            <a:r>
              <a:rPr lang="nl-BE" dirty="0" smtClean="0"/>
              <a:t> </a:t>
            </a:r>
            <a:r>
              <a:rPr lang="nl-BE" dirty="0" err="1" smtClean="0"/>
              <a:t>around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nl-BE" sz="2000" dirty="0">
                <a:latin typeface="+mj-lt"/>
              </a:rPr>
              <a:t>Display the </a:t>
            </a:r>
            <a:r>
              <a:rPr lang="nl-BE" sz="2000" dirty="0" err="1">
                <a:latin typeface="+mj-lt"/>
              </a:rPr>
              <a:t>current</a:t>
            </a:r>
            <a:r>
              <a:rPr lang="nl-BE" sz="2000" dirty="0">
                <a:latin typeface="+mj-lt"/>
              </a:rPr>
              <a:t>/</a:t>
            </a:r>
            <a:r>
              <a:rPr lang="nl-BE" sz="2000" dirty="0" err="1">
                <a:latin typeface="+mj-lt"/>
              </a:rPr>
              <a:t>working</a:t>
            </a:r>
            <a:r>
              <a:rPr lang="nl-BE" sz="2000" dirty="0">
                <a:latin typeface="+mj-lt"/>
              </a:rPr>
              <a:t> directory </a:t>
            </a:r>
            <a:endParaRPr lang="nl-BE" sz="2000" dirty="0" smtClean="0">
              <a:latin typeface="+mj-lt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sz="2000" b="1" dirty="0" smtClean="0">
                <a:latin typeface="+mj-lt"/>
              </a:rPr>
              <a:t>P</a:t>
            </a:r>
            <a:r>
              <a:rPr lang="en-US" sz="2000" dirty="0" smtClean="0">
                <a:latin typeface="+mj-lt"/>
              </a:rPr>
              <a:t>rint </a:t>
            </a:r>
            <a:r>
              <a:rPr lang="en-US" sz="2000" b="1" dirty="0">
                <a:latin typeface="+mj-lt"/>
              </a:rPr>
              <a:t>W</a:t>
            </a:r>
            <a:r>
              <a:rPr lang="en-US" sz="2000" dirty="0">
                <a:latin typeface="+mj-lt"/>
              </a:rPr>
              <a:t>orking </a:t>
            </a:r>
            <a:r>
              <a:rPr lang="en-US" sz="2000" b="1" dirty="0" smtClean="0">
                <a:latin typeface="+mj-lt"/>
              </a:rPr>
              <a:t>D</a:t>
            </a:r>
            <a:r>
              <a:rPr lang="en-US" sz="2000" dirty="0" smtClean="0">
                <a:latin typeface="+mj-lt"/>
              </a:rPr>
              <a:t>irectory 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displays </a:t>
            </a:r>
            <a:r>
              <a:rPr lang="en-US" sz="2000" dirty="0">
                <a:latin typeface="+mj-lt"/>
              </a:rPr>
              <a:t>your current location within the file system</a:t>
            </a:r>
            <a:r>
              <a:rPr lang="en-US" sz="2000" dirty="0" smtClean="0">
                <a:latin typeface="+mj-lt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nl-BE" sz="2000" dirty="0">
                <a:latin typeface="+mj-lt"/>
              </a:rPr>
              <a:t>Change (</a:t>
            </a:r>
            <a:r>
              <a:rPr lang="nl-BE" sz="2000" dirty="0" err="1">
                <a:latin typeface="+mj-lt"/>
              </a:rPr>
              <a:t>navigate</a:t>
            </a:r>
            <a:r>
              <a:rPr lang="nl-BE" sz="2000" dirty="0">
                <a:latin typeface="+mj-lt"/>
              </a:rPr>
              <a:t>) </a:t>
            </a:r>
            <a:r>
              <a:rPr lang="nl-BE" sz="2000" dirty="0" smtClean="0">
                <a:latin typeface="+mj-lt"/>
              </a:rPr>
              <a:t>directories.</a:t>
            </a:r>
            <a:endParaRPr lang="en-US" sz="2000" dirty="0">
              <a:latin typeface="+mj-lt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dir_name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nl-BE" sz="2000" b="1" dirty="0" smtClean="0">
                <a:latin typeface="+mj-lt"/>
              </a:rPr>
              <a:t>C</a:t>
            </a:r>
            <a:r>
              <a:rPr lang="nl-BE" sz="2000" dirty="0" smtClean="0">
                <a:latin typeface="+mj-lt"/>
              </a:rPr>
              <a:t>hange </a:t>
            </a:r>
            <a:r>
              <a:rPr lang="nl-BE" sz="2000" b="1" dirty="0" smtClean="0">
                <a:latin typeface="+mj-lt"/>
              </a:rPr>
              <a:t>D</a:t>
            </a:r>
            <a:r>
              <a:rPr lang="nl-BE" sz="2000" dirty="0" smtClean="0">
                <a:latin typeface="+mj-lt"/>
              </a:rPr>
              <a:t>irectories 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changes the position to the specific directory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You can specify directory names in two ways: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Absolute pathname (starts from the root of the tree)</a:t>
            </a:r>
          </a:p>
          <a:p>
            <a:pPr lvl="2">
              <a:lnSpc>
                <a:spcPct val="80000"/>
              </a:lnSpc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/u/home/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hpc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/test/bin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+mj-lt"/>
              </a:rPr>
              <a:t>Relative pathname (relative to your current directory)</a:t>
            </a:r>
          </a:p>
          <a:p>
            <a:pPr lvl="2">
              <a:lnSpc>
                <a:spcPct val="80000"/>
              </a:lnSpc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</a:p>
          <a:p>
            <a:pPr lvl="2">
              <a:lnSpc>
                <a:spcPct val="80000"/>
              </a:lnSpc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.</a:t>
            </a:r>
          </a:p>
          <a:p>
            <a:pPr lvl="2">
              <a:lnSpc>
                <a:spcPct val="80000"/>
              </a:lnSpc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>
              <a:lnSpc>
                <a:spcPct val="80000"/>
              </a:lnSpc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test/bin</a:t>
            </a:r>
          </a:p>
          <a:p>
            <a:endParaRPr lang="nl-BE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12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Nimbus Sans L"/>
                <a:ea typeface="HG Mincho Light J"/>
                <a:cs typeface="Tahoma" pitchFamily="34" charset="0"/>
              </a:rPr>
              <a:t>Special directories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124744"/>
            <a:ext cx="7920000" cy="4678362"/>
          </a:xfrm>
        </p:spPr>
        <p:txBody>
          <a:bodyPr/>
          <a:lstStyle/>
          <a:p>
            <a:r>
              <a:rPr lang="nl-BE" sz="1800" b="1" dirty="0" smtClean="0">
                <a:latin typeface="+mj-lt"/>
              </a:rPr>
              <a:t>.</a:t>
            </a:r>
          </a:p>
          <a:p>
            <a:pPr marL="865387" lvl="1" indent="-342900" fontAlgn="auto">
              <a:defRPr/>
            </a:pPr>
            <a:r>
              <a:rPr lang="en-US" sz="1800" dirty="0">
                <a:latin typeface="+mj-lt"/>
              </a:rPr>
              <a:t>The current directory. </a:t>
            </a:r>
          </a:p>
          <a:p>
            <a:pPr marL="865387" lvl="1" indent="-342900" fontAlgn="auto">
              <a:defRPr/>
            </a:pPr>
            <a:r>
              <a:rPr lang="en-US" sz="1800" dirty="0">
                <a:latin typeface="+mj-lt"/>
              </a:rPr>
              <a:t>Useful for commands taking a directory argument. </a:t>
            </a:r>
          </a:p>
          <a:p>
            <a:pPr marL="865387" lvl="1" indent="-342900" fontAlgn="auto">
              <a:defRPr/>
            </a:pPr>
            <a:r>
              <a:rPr lang="en-US" sz="1800" dirty="0">
                <a:latin typeface="+mj-lt"/>
              </a:rPr>
              <a:t>Useful to run commands in the current directory</a:t>
            </a:r>
          </a:p>
          <a:p>
            <a:pPr marL="865387" lvl="1" indent="-342900" fontAlgn="auto">
              <a:defRPr/>
            </a:pPr>
            <a:r>
              <a:rPr lang="en-US" sz="1800" dirty="0">
                <a:latin typeface="+mj-lt"/>
                <a:cs typeface="Courier New" pitchFamily="49" charset="0"/>
              </a:rPr>
              <a:t>./readme.txt </a:t>
            </a:r>
            <a:r>
              <a:rPr lang="en-US" sz="1800" dirty="0">
                <a:latin typeface="+mj-lt"/>
              </a:rPr>
              <a:t>and </a:t>
            </a:r>
            <a:r>
              <a:rPr lang="en-US" sz="1800" dirty="0">
                <a:latin typeface="+mj-lt"/>
                <a:cs typeface="Courier New" pitchFamily="49" charset="0"/>
              </a:rPr>
              <a:t>readme.txt</a:t>
            </a:r>
            <a:r>
              <a:rPr lang="en-US" sz="1800" dirty="0">
                <a:latin typeface="+mj-lt"/>
              </a:rPr>
              <a:t> are equivalent.</a:t>
            </a:r>
          </a:p>
          <a:p>
            <a:r>
              <a:rPr lang="nl-BE" sz="1800" b="1" dirty="0" smtClean="0">
                <a:latin typeface="+mj-lt"/>
              </a:rPr>
              <a:t>..</a:t>
            </a:r>
          </a:p>
          <a:p>
            <a:pPr lvl="1"/>
            <a:r>
              <a:rPr lang="en-US" sz="1800" dirty="0" smtClean="0">
                <a:latin typeface="+mj-lt"/>
              </a:rPr>
              <a:t>The </a:t>
            </a:r>
            <a:r>
              <a:rPr lang="en-US" sz="1800" dirty="0">
                <a:latin typeface="+mj-lt"/>
              </a:rPr>
              <a:t>parent (enclosing) directory. Always belongs to the . </a:t>
            </a:r>
            <a:r>
              <a:rPr lang="en-US" sz="1800" dirty="0" smtClean="0">
                <a:latin typeface="+mj-lt"/>
              </a:rPr>
              <a:t>Directory	</a:t>
            </a:r>
          </a:p>
          <a:p>
            <a:pPr lvl="1"/>
            <a:r>
              <a:rPr lang="en-US" sz="1800" dirty="0" smtClean="0">
                <a:latin typeface="+mj-lt"/>
              </a:rPr>
              <a:t>Typical </a:t>
            </a:r>
            <a:r>
              <a:rPr lang="en-US" sz="1800" dirty="0">
                <a:latin typeface="+mj-lt"/>
              </a:rPr>
              <a:t>usage: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  <a:cs typeface="Courier New" pitchFamily="49" charset="0"/>
              </a:rPr>
              <a:t>cd </a:t>
            </a:r>
            <a:r>
              <a:rPr lang="en-US" sz="1800" dirty="0" smtClean="0">
                <a:latin typeface="+mj-lt"/>
                <a:cs typeface="Courier New" pitchFamily="49" charset="0"/>
              </a:rPr>
              <a:t>..</a:t>
            </a:r>
          </a:p>
          <a:p>
            <a:pPr marL="465337" fontAlgn="auto">
              <a:defRPr/>
            </a:pPr>
            <a:r>
              <a:rPr lang="en-US" sz="1800" b="1" dirty="0" smtClean="0">
                <a:latin typeface="+mj-lt"/>
                <a:cs typeface="Courier New" pitchFamily="49" charset="0"/>
              </a:rPr>
              <a:t>~</a:t>
            </a:r>
          </a:p>
          <a:p>
            <a:pPr marL="865387" lvl="1" fontAlgn="auto">
              <a:defRPr/>
            </a:pPr>
            <a:r>
              <a:rPr lang="en-US" sz="1800" dirty="0" smtClean="0">
                <a:latin typeface="+mj-lt"/>
              </a:rPr>
              <a:t>Shells </a:t>
            </a:r>
            <a:r>
              <a:rPr lang="en-US" sz="1800" dirty="0">
                <a:latin typeface="+mj-lt"/>
              </a:rPr>
              <a:t>just substitute it by the home directory of the current user</a:t>
            </a:r>
            <a:r>
              <a:rPr lang="en-US" sz="1800" dirty="0" smtClean="0">
                <a:latin typeface="+mj-lt"/>
              </a:rPr>
              <a:t>.</a:t>
            </a:r>
          </a:p>
          <a:p>
            <a:pPr marL="465337" fontAlgn="auto">
              <a:defRPr/>
            </a:pPr>
            <a:r>
              <a:rPr lang="en-US" sz="1800" b="1" dirty="0" smtClean="0">
                <a:latin typeface="+mj-lt"/>
                <a:cs typeface="Courier New" pitchFamily="49" charset="0"/>
              </a:rPr>
              <a:t>-</a:t>
            </a:r>
            <a:endParaRPr lang="en-US" sz="1800" b="1" dirty="0">
              <a:latin typeface="+mj-lt"/>
              <a:cs typeface="Courier New" pitchFamily="49" charset="0"/>
            </a:endParaRPr>
          </a:p>
          <a:p>
            <a:pPr marL="865387" lvl="1" fontAlgn="auto">
              <a:defRPr/>
            </a:pPr>
            <a:r>
              <a:rPr lang="en-US" sz="1800" dirty="0">
                <a:latin typeface="+mj-lt"/>
                <a:cs typeface="Courier New" pitchFamily="49" charset="0"/>
              </a:rPr>
              <a:t>c</a:t>
            </a:r>
            <a:r>
              <a:rPr lang="en-US" sz="1800" dirty="0" smtClean="0">
                <a:latin typeface="+mj-lt"/>
                <a:cs typeface="Courier New" pitchFamily="49" charset="0"/>
              </a:rPr>
              <a:t>d –</a:t>
            </a:r>
            <a:r>
              <a:rPr lang="en-US" sz="1800" dirty="0" smtClean="0">
                <a:latin typeface="+mj-lt"/>
              </a:rPr>
              <a:t> jump back to the previous directory</a:t>
            </a:r>
            <a:endParaRPr lang="en-US" sz="1800" dirty="0">
              <a:latin typeface="+mj-lt"/>
            </a:endParaRPr>
          </a:p>
          <a:p>
            <a:pPr marL="865387" lvl="1" fontAlgn="auto">
              <a:defRPr/>
            </a:pPr>
            <a:endParaRPr lang="en-US" sz="1800" dirty="0">
              <a:latin typeface="+mj-lt"/>
            </a:endParaRPr>
          </a:p>
          <a:p>
            <a:pPr marL="465337" fontAlgn="auto">
              <a:defRPr/>
            </a:pPr>
            <a:endParaRPr lang="en-US" sz="1800" dirty="0">
              <a:latin typeface="+mj-lt"/>
              <a:cs typeface="Courier New" pitchFamily="49" charset="0"/>
            </a:endParaRPr>
          </a:p>
          <a:p>
            <a:endParaRPr lang="nl-BE" sz="18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1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</a:t>
            </a:r>
            <a:r>
              <a:rPr lang="nl-BE" dirty="0" smtClean="0"/>
              <a:t>System</a:t>
            </a:r>
            <a:r>
              <a:rPr lang="pl-PL" dirty="0" smtClean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64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159424" y="335956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.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572000" y="3356992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fgeronde rechthoek 11"/>
          <p:cNvSpPr/>
          <p:nvPr/>
        </p:nvSpPr>
        <p:spPr>
          <a:xfrm>
            <a:off x="4499608" y="3269711"/>
            <a:ext cx="720464" cy="4969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24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65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159424" y="3359564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..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572000" y="3356992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V="1">
            <a:off x="4589236" y="2987846"/>
            <a:ext cx="198788" cy="4445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4499992" y="2631262"/>
            <a:ext cx="702844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58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66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562790" y="503085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../..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5425065" y="4629330"/>
            <a:ext cx="743100" cy="444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V="1">
            <a:off x="4707000" y="3717033"/>
            <a:ext cx="306965" cy="49967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4602864" y="3344520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Rechte verbindingslijn met pijl 10"/>
          <p:cNvCxnSpPr/>
          <p:nvPr/>
        </p:nvCxnSpPr>
        <p:spPr>
          <a:xfrm flipH="1" flipV="1">
            <a:off x="4679156" y="4386866"/>
            <a:ext cx="745909" cy="3350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2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67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159424" y="335956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>
                <a:solidFill>
                  <a:srgbClr val="FF0000"/>
                </a:solidFill>
                <a:cs typeface="Courier New" pitchFamily="49" charset="0"/>
              </a:rPr>
              <a:t>/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572000" y="3356992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V="1">
            <a:off x="4589236" y="2208296"/>
            <a:ext cx="72392" cy="122413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4207068" y="1861196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7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68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552889" y="187356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-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572000" y="3356992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4349191" y="2225752"/>
            <a:ext cx="329965" cy="11247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4207068" y="1861196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Afgeronde rechthoek 12"/>
          <p:cNvSpPr/>
          <p:nvPr/>
        </p:nvSpPr>
        <p:spPr>
          <a:xfrm>
            <a:off x="4499608" y="3321136"/>
            <a:ext cx="792472" cy="4679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39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69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562790" y="5030853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~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5425065" y="4629330"/>
            <a:ext cx="743100" cy="444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H="1" flipV="1">
            <a:off x="5004048" y="3717032"/>
            <a:ext cx="691691" cy="9122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4602864" y="3344520"/>
            <a:ext cx="585080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667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Websites?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u="sng" dirty="0" smtClean="0">
                <a:hlinkClick r:id="rId2"/>
              </a:rPr>
              <a:t>http</a:t>
            </a:r>
            <a:r>
              <a:rPr lang="en-US" sz="2200" b="1" u="sng" dirty="0">
                <a:hlinkClick r:id="rId2"/>
              </a:rPr>
              <a:t>://www.howtogeek.com/tag/linux</a:t>
            </a:r>
            <a:r>
              <a:rPr lang="en-US" sz="2200" b="1" u="sng" dirty="0" smtClean="0">
                <a:hlinkClick r:id="rId2"/>
              </a:rPr>
              <a:t>/</a:t>
            </a:r>
            <a:endParaRPr lang="en-US" sz="2200" b="1" u="sng" dirty="0" smtClean="0"/>
          </a:p>
          <a:p>
            <a:pPr lvl="1"/>
            <a:r>
              <a:rPr lang="en-US" sz="2200" dirty="0" smtClean="0"/>
              <a:t>Includes </a:t>
            </a:r>
            <a:r>
              <a:rPr lang="en-US" sz="2200" dirty="0"/>
              <a:t>help, tutorials, tips and how-to guides for Linux.</a:t>
            </a:r>
          </a:p>
          <a:p>
            <a:r>
              <a:rPr lang="en-US" sz="2200" b="1" u="sng" dirty="0" smtClean="0">
                <a:hlinkClick r:id="rId3"/>
              </a:rPr>
              <a:t>http://www.tldp.org</a:t>
            </a:r>
            <a:endParaRPr lang="en-US" sz="2200" b="1" dirty="0"/>
          </a:p>
          <a:p>
            <a:pPr lvl="1"/>
            <a:r>
              <a:rPr lang="en-US" sz="2200" dirty="0"/>
              <a:t>The Linux Documentation Project </a:t>
            </a:r>
            <a:endParaRPr lang="en-US" sz="2200" dirty="0" smtClean="0"/>
          </a:p>
          <a:p>
            <a:r>
              <a:rPr lang="en-US" sz="2200" b="1" u="sng" dirty="0" smtClean="0">
                <a:hlinkClick r:id="rId4"/>
              </a:rPr>
              <a:t>http://www.lwn.net</a:t>
            </a:r>
            <a:endParaRPr lang="en-US" sz="2200" b="1" u="sng" dirty="0"/>
          </a:p>
          <a:p>
            <a:pPr lvl="1"/>
            <a:r>
              <a:rPr lang="en-US" sz="2200" dirty="0"/>
              <a:t>Linux Weekly News:Covering the Linux and free software communities since 1998. </a:t>
            </a:r>
            <a:endParaRPr lang="en-US" sz="2200" dirty="0" smtClean="0"/>
          </a:p>
          <a:p>
            <a:r>
              <a:rPr lang="en-US" sz="2200" b="1" u="sng" dirty="0" smtClean="0">
                <a:hlinkClick r:id="rId5"/>
              </a:rPr>
              <a:t>http://www.linuxjournal.com</a:t>
            </a:r>
            <a:endParaRPr lang="en-US" sz="2200" b="1" dirty="0"/>
          </a:p>
          <a:p>
            <a:pPr lvl="1"/>
            <a:r>
              <a:rPr lang="en-US" sz="2200" dirty="0"/>
              <a:t>The monthly magazine of the Linux community, promoting the use of Linux worldwide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3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Linux File </a:t>
            </a:r>
            <a:r>
              <a:rPr lang="nl-BE" dirty="0" smtClean="0"/>
              <a:t>System</a:t>
            </a:r>
            <a:r>
              <a:rPr lang="pl-PL" dirty="0" smtClean="0"/>
              <a:t>-home directory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70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4104000" y="4459191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../Desktop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057560" y="4149080"/>
            <a:ext cx="73046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V="1">
            <a:off x="4350400" y="3656412"/>
            <a:ext cx="581640" cy="47438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3347864" y="4145752"/>
            <a:ext cx="647688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Rechte verbindingslijn met pijl 10"/>
          <p:cNvCxnSpPr/>
          <p:nvPr/>
        </p:nvCxnSpPr>
        <p:spPr>
          <a:xfrm flipH="1">
            <a:off x="3636000" y="3649512"/>
            <a:ext cx="1229628" cy="49956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323528" y="4077072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Relative path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71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4792148" y="4356187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~/Desktop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057560" y="4149080"/>
            <a:ext cx="73046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 flipV="1">
            <a:off x="4350400" y="3656412"/>
            <a:ext cx="581640" cy="47438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3347864" y="4145752"/>
            <a:ext cx="647688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Rechte verbindingslijn met pijl 10"/>
          <p:cNvCxnSpPr/>
          <p:nvPr/>
        </p:nvCxnSpPr>
        <p:spPr>
          <a:xfrm flipH="1">
            <a:off x="3636000" y="3649512"/>
            <a:ext cx="1229628" cy="49956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/>
          <p:cNvSpPr/>
          <p:nvPr/>
        </p:nvSpPr>
        <p:spPr>
          <a:xfrm>
            <a:off x="323528" y="4077072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Relative path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Linux File System</a:t>
            </a:r>
            <a:r>
              <a:rPr lang="pl-PL" dirty="0"/>
              <a:t> - directories</a:t>
            </a:r>
            <a:endParaRPr lang="nl-B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076" y="1831372"/>
            <a:ext cx="5852160" cy="389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>
          <a:xfrm>
            <a:off x="323528" y="5733256"/>
            <a:ext cx="835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 err="1" smtClean="0">
                <a:solidFill>
                  <a:schemeClr val="tx1"/>
                </a:solidFill>
              </a:rPr>
              <a:t>Source</a:t>
            </a:r>
            <a:r>
              <a:rPr lang="nl-BE" sz="1200" dirty="0" smtClean="0">
                <a:solidFill>
                  <a:schemeClr val="tx1"/>
                </a:solidFill>
              </a:rPr>
              <a:t>: http://www.linuxplanet.com/linuxplanet/tutorials/6666/1/screenshot3894/</a:t>
            </a:r>
            <a:endParaRPr lang="nl-BE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72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4850032" y="4393873"/>
            <a:ext cx="368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cd </a:t>
            </a:r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/home/sue/Desktop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4057560" y="4149080"/>
            <a:ext cx="73046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4497204" y="2266749"/>
            <a:ext cx="434836" cy="44217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fgeronde rechthoek 11"/>
          <p:cNvSpPr/>
          <p:nvPr/>
        </p:nvSpPr>
        <p:spPr>
          <a:xfrm>
            <a:off x="3347864" y="4145752"/>
            <a:ext cx="647688" cy="350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Rechte verbindingslijn met pijl 10"/>
          <p:cNvCxnSpPr/>
          <p:nvPr/>
        </p:nvCxnSpPr>
        <p:spPr>
          <a:xfrm flipH="1">
            <a:off x="3636000" y="3649512"/>
            <a:ext cx="1229628" cy="49956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4865628" y="2916027"/>
            <a:ext cx="0" cy="50913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/>
          <p:cNvSpPr/>
          <p:nvPr/>
        </p:nvSpPr>
        <p:spPr>
          <a:xfrm>
            <a:off x="3779912" y="1537377"/>
            <a:ext cx="115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FF0000"/>
                </a:solidFill>
                <a:cs typeface="Courier New" pitchFamily="49" charset="0"/>
              </a:rPr>
              <a:t>Full path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4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Nimbus Sans L"/>
                <a:ea typeface="HG Mincho Light J"/>
                <a:cs typeface="Tahoma" pitchFamily="34" charset="0"/>
              </a:rPr>
              <a:t>File </a:t>
            </a:r>
            <a:r>
              <a:rPr lang="nl-BE" dirty="0" err="1">
                <a:latin typeface="Nimbus Sans L"/>
                <a:ea typeface="HG Mincho Light J"/>
                <a:cs typeface="Tahoma" pitchFamily="34" charset="0"/>
              </a:rPr>
              <a:t>paths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is a sequence of nested directories with a file or directory at the end, separated by the / character</a:t>
            </a:r>
          </a:p>
          <a:p>
            <a:r>
              <a:rPr lang="en-US" b="1" dirty="0"/>
              <a:t>Relative path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documents/fun/file1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Relative to the current </a:t>
            </a:r>
            <a:r>
              <a:rPr lang="en-US" dirty="0" smtClean="0"/>
              <a:t>directory</a:t>
            </a:r>
            <a:endParaRPr lang="pl-PL" dirty="0" smtClean="0"/>
          </a:p>
          <a:p>
            <a:r>
              <a:rPr lang="pl-PL" dirty="0" smtClean="0">
                <a:solidFill>
                  <a:srgbClr val="FF0000"/>
                </a:solidFill>
              </a:rPr>
              <a:t>To </a:t>
            </a:r>
            <a:r>
              <a:rPr lang="pl-PL" dirty="0" err="1" smtClean="0">
                <a:solidFill>
                  <a:srgbClr val="FF0000"/>
                </a:solidFill>
              </a:rPr>
              <a:t>work</a:t>
            </a:r>
            <a:r>
              <a:rPr lang="pl-PL" dirty="0" smtClean="0">
                <a:solidFill>
                  <a:srgbClr val="FF0000"/>
                </a:solidFill>
              </a:rPr>
              <a:t> with </a:t>
            </a:r>
            <a:r>
              <a:rPr lang="pl-PL" dirty="0" err="1" smtClean="0">
                <a:solidFill>
                  <a:srgbClr val="FF0000"/>
                </a:solidFill>
              </a:rPr>
              <a:t>relative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paths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they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need</a:t>
            </a:r>
            <a:r>
              <a:rPr lang="pl-PL" dirty="0" smtClean="0">
                <a:solidFill>
                  <a:srgbClr val="FF0000"/>
                </a:solidFill>
              </a:rPr>
              <a:t> to </a:t>
            </a:r>
            <a:r>
              <a:rPr lang="pl-PL" dirty="0" err="1" smtClean="0">
                <a:solidFill>
                  <a:srgbClr val="FF0000"/>
                </a:solidFill>
              </a:rPr>
              <a:t>have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connection</a:t>
            </a:r>
            <a:r>
              <a:rPr lang="pl-PL" dirty="0" smtClean="0">
                <a:solidFill>
                  <a:srgbClr val="FF0000"/>
                </a:solidFill>
              </a:rPr>
              <a:t> on the </a:t>
            </a:r>
            <a:r>
              <a:rPr lang="pl-PL" dirty="0" err="1" smtClean="0">
                <a:solidFill>
                  <a:srgbClr val="FF0000"/>
                </a:solidFill>
              </a:rPr>
              <a:t>linux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tree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smtClean="0"/>
              <a:t>Absolute </a:t>
            </a:r>
            <a:r>
              <a:rPr lang="en-US" b="1" dirty="0"/>
              <a:t>path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/home/user/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/file2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/>
              <a:t> : root directory.</a:t>
            </a:r>
            <a:br>
              <a:rPr lang="en-US" dirty="0"/>
            </a:br>
            <a:r>
              <a:rPr lang="en-US" dirty="0"/>
              <a:t>Start of absolute paths for all files on the </a:t>
            </a:r>
            <a:r>
              <a:rPr lang="en-US" dirty="0" smtClean="0"/>
              <a:t>system</a:t>
            </a:r>
            <a:endParaRPr lang="pl-PL" dirty="0" smtClean="0"/>
          </a:p>
          <a:p>
            <a:pPr marL="360000" lvl="1" indent="0">
              <a:buNone/>
            </a:pPr>
            <a:r>
              <a:rPr lang="pl-PL" dirty="0" smtClean="0">
                <a:solidFill>
                  <a:srgbClr val="FF0000"/>
                </a:solidFill>
              </a:rPr>
              <a:t>Not a </a:t>
            </a:r>
            <a:r>
              <a:rPr lang="pl-PL" dirty="0" err="1" smtClean="0">
                <a:solidFill>
                  <a:srgbClr val="FF0000"/>
                </a:solidFill>
              </a:rPr>
              <a:t>superuser’s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home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directory</a:t>
            </a:r>
            <a:r>
              <a:rPr lang="pl-PL" dirty="0" smtClean="0">
                <a:solidFill>
                  <a:srgbClr val="FF0000"/>
                </a:solidFill>
              </a:rPr>
              <a:t> (-&gt; /</a:t>
            </a:r>
            <a:r>
              <a:rPr lang="pl-PL" dirty="0" err="1" smtClean="0">
                <a:solidFill>
                  <a:srgbClr val="FF0000"/>
                </a:solidFill>
              </a:rPr>
              <a:t>root</a:t>
            </a:r>
            <a:r>
              <a:rPr lang="pl-PL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5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More on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dirty="0">
                <a:latin typeface="+mj-lt"/>
              </a:rPr>
              <a:t>What does a file contain? </a:t>
            </a:r>
          </a:p>
          <a:p>
            <a:pPr lvl="1"/>
            <a:r>
              <a:rPr lang="en-US" sz="1700" dirty="0" smtClean="0">
                <a:latin typeface="+mj-lt"/>
              </a:rPr>
              <a:t>Determine </a:t>
            </a:r>
            <a:r>
              <a:rPr lang="en-US" sz="1700" dirty="0">
                <a:latin typeface="+mj-lt"/>
              </a:rPr>
              <a:t>a file's </a:t>
            </a:r>
            <a:r>
              <a:rPr lang="en-US" sz="1700" dirty="0" smtClean="0">
                <a:latin typeface="+mj-lt"/>
              </a:rPr>
              <a:t>type: </a:t>
            </a:r>
            <a:r>
              <a:rPr lang="en-US" sz="1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lvl="1"/>
            <a:r>
              <a:rPr lang="en-US" sz="1700" dirty="0">
                <a:latin typeface="+mj-lt"/>
              </a:rPr>
              <a:t>will print a brief description of the file's contents</a:t>
            </a:r>
            <a:endParaRPr lang="en-US" sz="1700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 filename</a:t>
            </a:r>
          </a:p>
          <a:p>
            <a:r>
              <a:rPr lang="en-US" sz="1700" dirty="0" smtClean="0">
                <a:latin typeface="+mj-lt"/>
              </a:rPr>
              <a:t>Search </a:t>
            </a:r>
            <a:r>
              <a:rPr lang="en-US" sz="1700" dirty="0">
                <a:latin typeface="+mj-lt"/>
              </a:rPr>
              <a:t>for files and directories </a:t>
            </a:r>
            <a:endParaRPr lang="en-US" sz="1700" dirty="0" smtClean="0">
              <a:latin typeface="+mj-lt"/>
            </a:endParaRPr>
          </a:p>
          <a:p>
            <a:pPr lvl="1"/>
            <a:r>
              <a:rPr lang="en-US" sz="1700" dirty="0">
                <a:latin typeface="+mj-lt"/>
              </a:rPr>
              <a:t>The </a:t>
            </a:r>
            <a:r>
              <a:rPr lang="en-US" sz="1700" b="1" dirty="0">
                <a:latin typeface="+mj-lt"/>
                <a:cs typeface="Courier New" pitchFamily="49" charset="0"/>
              </a:rPr>
              <a:t>find</a:t>
            </a:r>
            <a:r>
              <a:rPr lang="en-US" sz="1700" b="1" dirty="0">
                <a:latin typeface="+mj-lt"/>
              </a:rPr>
              <a:t> </a:t>
            </a:r>
            <a:r>
              <a:rPr lang="en-US" sz="1700" dirty="0">
                <a:latin typeface="+mj-lt"/>
              </a:rPr>
              <a:t>command performs a raw search on a file system to locate the specified items</a:t>
            </a:r>
            <a:r>
              <a:rPr lang="en-US" sz="1700" dirty="0" smtClean="0">
                <a:latin typeface="+mj-lt"/>
              </a:rPr>
              <a:t>.</a:t>
            </a:r>
            <a:endParaRPr lang="pl-PL" sz="1700" dirty="0" smtClean="0">
              <a:latin typeface="+mj-lt"/>
            </a:endParaRPr>
          </a:p>
          <a:p>
            <a:pPr lvl="1"/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some-name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59637" lvl="1" indent="0">
              <a:buNone/>
            </a:pP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($ 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/student -</a:t>
            </a:r>
            <a:r>
              <a:rPr lang="pl-PL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*desktop)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700" dirty="0" smtClean="0">
                <a:latin typeface="+mj-lt"/>
              </a:rPr>
              <a:t>Be careful: </a:t>
            </a:r>
            <a:r>
              <a:rPr lang="en-US" sz="1700" dirty="0">
                <a:latin typeface="+mj-lt"/>
              </a:rPr>
              <a:t>results can sometimes be slow 	</a:t>
            </a:r>
            <a:endParaRPr lang="en-US" sz="1700" dirty="0" smtClean="0">
              <a:latin typeface="+mj-lt"/>
            </a:endParaRPr>
          </a:p>
          <a:p>
            <a:r>
              <a:rPr lang="en-US" sz="1700" dirty="0" smtClean="0">
                <a:latin typeface="+mj-lt"/>
              </a:rPr>
              <a:t>Search </a:t>
            </a:r>
            <a:r>
              <a:rPr lang="en-US" sz="1700" dirty="0">
                <a:latin typeface="+mj-lt"/>
              </a:rPr>
              <a:t>the locate database for files and directories </a:t>
            </a:r>
            <a:endParaRPr lang="en-US" sz="1700" dirty="0" smtClean="0">
              <a:latin typeface="+mj-lt"/>
            </a:endParaRPr>
          </a:p>
          <a:p>
            <a:pPr lvl="1"/>
            <a:r>
              <a:rPr lang="en-US" sz="1700" dirty="0">
                <a:latin typeface="+mj-lt"/>
              </a:rPr>
              <a:t>The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locate</a:t>
            </a:r>
            <a:r>
              <a:rPr lang="en-US" sz="1700" b="1" dirty="0">
                <a:latin typeface="+mj-lt"/>
              </a:rPr>
              <a:t> </a:t>
            </a:r>
            <a:r>
              <a:rPr lang="en-US" sz="1700" dirty="0">
                <a:latin typeface="+mj-lt"/>
              </a:rPr>
              <a:t>command displays the location of files that match the specified name. </a:t>
            </a:r>
            <a:endParaRPr lang="en-US" sz="1700" dirty="0" smtClean="0">
              <a:latin typeface="+mj-lt"/>
            </a:endParaRPr>
          </a:p>
          <a:p>
            <a:pPr lvl="1"/>
            <a:r>
              <a:rPr lang="en-US" sz="1700" dirty="0" smtClean="0">
                <a:latin typeface="+mj-lt"/>
              </a:rPr>
              <a:t>Faster than find because </a:t>
            </a:r>
            <a:r>
              <a:rPr lang="en-US" sz="1700" dirty="0">
                <a:latin typeface="+mj-lt"/>
              </a:rPr>
              <a:t>it searches a database of indexed </a:t>
            </a:r>
            <a:r>
              <a:rPr lang="en-US" sz="1700" dirty="0" smtClean="0">
                <a:latin typeface="+mj-lt"/>
              </a:rPr>
              <a:t>filenames.</a:t>
            </a:r>
          </a:p>
          <a:p>
            <a:pPr lvl="1"/>
            <a:r>
              <a:rPr lang="en-US" sz="1700" dirty="0" smtClean="0">
                <a:latin typeface="+mj-lt"/>
              </a:rPr>
              <a:t>Disadvantage: </a:t>
            </a:r>
            <a:r>
              <a:rPr lang="en-US" sz="1700" dirty="0">
                <a:latin typeface="+mj-lt"/>
              </a:rPr>
              <a:t>lacks the ability to search for advanced characteristics such as file owner, size, and modification time. </a:t>
            </a:r>
            <a:endParaRPr lang="nl-BE" sz="17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5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More on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extended information about a file system, file, or directory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stat</a:t>
            </a:r>
            <a:r>
              <a:rPr lang="en-US" b="1" dirty="0"/>
              <a:t> </a:t>
            </a:r>
            <a:r>
              <a:rPr lang="en-US" dirty="0"/>
              <a:t>command displays extended information about files. It includes helpful information not available when using 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b="1" dirty="0"/>
              <a:t> </a:t>
            </a:r>
            <a:r>
              <a:rPr lang="en-US" dirty="0"/>
              <a:t>command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24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File names</a:t>
            </a:r>
            <a:endParaRPr lang="nl-BE" dirty="0" smtClean="0"/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 marL="108000" indent="0">
              <a:buNone/>
            </a:pPr>
            <a:r>
              <a:rPr lang="en-US" dirty="0" smtClean="0">
                <a:latin typeface="+mn-lt"/>
              </a:rPr>
              <a:t>File name features:</a:t>
            </a: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Case sensitive</a:t>
            </a: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No obvious length limit (255 characters)</a:t>
            </a: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Can contain any character (including whitespace, except /).</a:t>
            </a:r>
            <a:endParaRPr lang="en-US" dirty="0">
              <a:latin typeface="+mn-lt"/>
            </a:endParaRP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File name extensions not needed and not interpreted. Just used for user convenience. (File types stored in the file)</a:t>
            </a: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/>
              <a:t>a hidden file is any file that begins with a </a:t>
            </a:r>
            <a:r>
              <a:rPr lang="en-US" dirty="0" smtClean="0"/>
              <a:t>“.” (not seen </a:t>
            </a:r>
            <a:r>
              <a:rPr lang="en-US" dirty="0"/>
              <a:t>with the bare </a:t>
            </a:r>
            <a:r>
              <a:rPr lang="en-US" i="1" dirty="0" err="1"/>
              <a:t>ls</a:t>
            </a:r>
            <a:r>
              <a:rPr lang="en-US" dirty="0"/>
              <a:t> </a:t>
            </a:r>
            <a:endParaRPr lang="en-US" dirty="0" smtClean="0">
              <a:latin typeface="+mn-lt"/>
            </a:endParaRPr>
          </a:p>
          <a:p>
            <a:pPr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File name examples: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README		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bashrc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index.htm index.html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index.html.old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2744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Shell </a:t>
            </a:r>
            <a:r>
              <a:rPr lang="nl-BE" dirty="0" err="1" smtClean="0"/>
              <a:t>revisited</a:t>
            </a:r>
            <a:r>
              <a:rPr lang="nl-BE" dirty="0" smtClean="0"/>
              <a:t>: features</a:t>
            </a:r>
            <a:endParaRPr lang="nl-B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Auto-</a:t>
            </a:r>
            <a:r>
              <a:rPr lang="nl-BE" dirty="0" err="1"/>
              <a:t>Completion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</a:t>
            </a:r>
            <a:r>
              <a:rPr lang="en-US" dirty="0"/>
              <a:t>the shell automatically complete commands or file paths. </a:t>
            </a:r>
            <a:endParaRPr lang="en-US" dirty="0" smtClean="0"/>
          </a:p>
          <a:p>
            <a:r>
              <a:rPr lang="en-US" dirty="0" smtClean="0"/>
              <a:t>Activated </a:t>
            </a:r>
            <a:r>
              <a:rPr lang="en-US" dirty="0"/>
              <a:t>using the </a:t>
            </a:r>
            <a:r>
              <a:rPr lang="en-US" b="1" dirty="0"/>
              <a:t>&lt;</a:t>
            </a:r>
            <a:r>
              <a:rPr lang="en-US" b="1" dirty="0" smtClean="0"/>
              <a:t>TAB&gt; </a:t>
            </a:r>
            <a:r>
              <a:rPr lang="en-US" dirty="0"/>
              <a:t>key on most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example</a:t>
            </a:r>
            <a:r>
              <a:rPr lang="en-US" dirty="0"/>
              <a:t>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whe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&lt;TAB&gt; </a:t>
            </a:r>
          </a:p>
          <a:p>
            <a:pPr lvl="1"/>
            <a:r>
              <a:rPr lang="nl-BE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whereis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nl-BE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-l /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/en&lt;TAB&gt; </a:t>
            </a:r>
          </a:p>
          <a:p>
            <a:pPr lvl="1"/>
            <a:r>
              <a:rPr lang="nl-BE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-l /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/environment 	</a:t>
            </a:r>
          </a:p>
          <a:p>
            <a:r>
              <a:rPr lang="en-US" dirty="0" smtClean="0"/>
              <a:t>When </a:t>
            </a:r>
            <a:r>
              <a:rPr lang="en-US" dirty="0"/>
              <a:t>more than one match is found, the shell will display all matching results </a:t>
            </a:r>
            <a:r>
              <a:rPr lang="en-US" dirty="0" smtClean="0"/>
              <a:t> (use </a:t>
            </a:r>
            <a:r>
              <a:rPr lang="en-US" b="1" dirty="0"/>
              <a:t>&lt;TAB&gt; </a:t>
            </a:r>
            <a:r>
              <a:rPr lang="en-US" dirty="0" smtClean="0"/>
              <a:t>twice)</a:t>
            </a:r>
          </a:p>
          <a:p>
            <a:pPr lvl="1"/>
            <a:r>
              <a:rPr lang="nl-BE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-l /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/host&lt;TAB&gt; </a:t>
            </a:r>
            <a:r>
              <a:rPr lang="nl-BE" dirty="0"/>
              <a:t>	</a:t>
            </a:r>
          </a:p>
          <a:p>
            <a:pPr lvl="1"/>
            <a:endParaRPr lang="nl-BE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9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Command</a:t>
            </a:r>
            <a:r>
              <a:rPr lang="nl-BE" dirty="0" smtClean="0"/>
              <a:t> </a:t>
            </a:r>
            <a:r>
              <a:rPr lang="nl-BE" dirty="0" err="1" smtClean="0"/>
              <a:t>history</a:t>
            </a:r>
            <a:r>
              <a:rPr lang="nl-BE" dirty="0" smtClean="0"/>
              <a:t>: Arrow 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</a:t>
            </a:r>
            <a:r>
              <a:rPr lang="en-US" dirty="0"/>
              <a:t>executed commands </a:t>
            </a:r>
            <a:r>
              <a:rPr lang="en-US" dirty="0" smtClean="0"/>
              <a:t>can be recalled by </a:t>
            </a:r>
            <a:r>
              <a:rPr lang="en-US" dirty="0"/>
              <a:t>using the </a:t>
            </a:r>
            <a:r>
              <a:rPr lang="en-US" b="1" dirty="0"/>
              <a:t>Up Arrow </a:t>
            </a:r>
            <a:r>
              <a:rPr lang="en-US" dirty="0"/>
              <a:t>key on the keyboard</a:t>
            </a:r>
            <a:r>
              <a:rPr lang="en-US" dirty="0" smtClean="0"/>
              <a:t>.</a:t>
            </a:r>
          </a:p>
          <a:p>
            <a:r>
              <a:rPr lang="nl-BE" dirty="0"/>
              <a:t>Most Linux </a:t>
            </a:r>
            <a:r>
              <a:rPr lang="nl-BE" dirty="0" err="1" smtClean="0"/>
              <a:t>distributions</a:t>
            </a:r>
            <a:r>
              <a:rPr lang="nl-BE" dirty="0" smtClean="0"/>
              <a:t> </a:t>
            </a:r>
            <a:r>
              <a:rPr lang="en-US" dirty="0" smtClean="0"/>
              <a:t>remember </a:t>
            </a:r>
            <a:r>
              <a:rPr lang="en-US" dirty="0"/>
              <a:t>the last five hundred commands by default.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Display commands that have recently been executed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history</a:t>
            </a:r>
            <a:r>
              <a:rPr lang="en-US" b="1" dirty="0"/>
              <a:t> </a:t>
            </a:r>
            <a:r>
              <a:rPr lang="en-US" dirty="0"/>
              <a:t>command displays a user's command line history. </a:t>
            </a:r>
          </a:p>
          <a:p>
            <a:pPr lvl="1"/>
            <a:r>
              <a:rPr lang="en-US" dirty="0"/>
              <a:t>You can execute a previous command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![NUM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/>
              <a:t>where NUM is the line number in history you want to recall. 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4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Try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virtual machine software </a:t>
            </a:r>
          </a:p>
          <a:p>
            <a:pPr lvl="1"/>
            <a:r>
              <a:rPr lang="en-US" dirty="0" err="1" smtClean="0"/>
              <a:t>Vmware</a:t>
            </a:r>
            <a:r>
              <a:rPr lang="en-US" dirty="0" smtClean="0"/>
              <a:t> player</a:t>
            </a:r>
          </a:p>
          <a:p>
            <a:pPr lvl="1"/>
            <a:r>
              <a:rPr lang="en-US" dirty="0" smtClean="0">
                <a:hlinkClick r:id="rId2"/>
              </a:rPr>
              <a:t>http://www.vmware.com/products/player/</a:t>
            </a:r>
            <a:endParaRPr lang="en-US" dirty="0" smtClean="0"/>
          </a:p>
          <a:p>
            <a:pPr lvl="1"/>
            <a:r>
              <a:rPr lang="en-US" dirty="0" err="1" smtClean="0"/>
              <a:t>Virtualbox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https://www.virtualbox.org/</a:t>
            </a:r>
            <a:endParaRPr lang="en-US" dirty="0" smtClean="0"/>
          </a:p>
          <a:p>
            <a:r>
              <a:rPr lang="en-US" dirty="0" smtClean="0"/>
              <a:t>Install a </a:t>
            </a:r>
            <a:r>
              <a:rPr lang="en-US" dirty="0" err="1" smtClean="0"/>
              <a:t>linux</a:t>
            </a:r>
            <a:r>
              <a:rPr lang="en-US" dirty="0" smtClean="0"/>
              <a:t> distribution</a:t>
            </a:r>
          </a:p>
          <a:p>
            <a:pPr lvl="1"/>
            <a:r>
              <a:rPr lang="en-US" dirty="0" smtClean="0"/>
              <a:t>Ubuntu</a:t>
            </a:r>
            <a:r>
              <a:rPr lang="pl-PL" dirty="0" smtClean="0"/>
              <a:t> </a:t>
            </a:r>
            <a:r>
              <a:rPr lang="en-US" dirty="0" smtClean="0">
                <a:hlinkClick r:id="rId4"/>
              </a:rPr>
              <a:t>http://www.ubuntu.com/</a:t>
            </a:r>
            <a:endParaRPr lang="pl-PL" dirty="0" smtClean="0"/>
          </a:p>
          <a:p>
            <a:pPr lvl="1"/>
            <a:r>
              <a:rPr lang="pl-PL" dirty="0" err="1" smtClean="0"/>
              <a:t>CentOS</a:t>
            </a:r>
            <a:r>
              <a:rPr lang="pl-PL" dirty="0" smtClean="0"/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://www.centos.org</a:t>
            </a:r>
            <a:r>
              <a:rPr lang="en-US" dirty="0" smtClean="0">
                <a:hlinkClick r:id="rId5"/>
              </a:rPr>
              <a:t>/</a:t>
            </a:r>
            <a:endParaRPr lang="pl-PL" dirty="0" smtClean="0"/>
          </a:p>
          <a:p>
            <a:pPr lvl="1"/>
            <a:r>
              <a:rPr lang="en-US" dirty="0" err="1" smtClean="0"/>
              <a:t>Opensuse</a:t>
            </a:r>
            <a:r>
              <a:rPr lang="pl-PL" dirty="0" smtClean="0"/>
              <a:t> </a:t>
            </a:r>
            <a:r>
              <a:rPr lang="en-US" dirty="0" smtClean="0">
                <a:hlinkClick r:id="rId6"/>
              </a:rPr>
              <a:t>http://www.opensuse.org/</a:t>
            </a:r>
            <a:endParaRPr lang="pl-PL" dirty="0" smtClean="0"/>
          </a:p>
          <a:p>
            <a:pPr lvl="1"/>
            <a:r>
              <a:rPr lang="pl-PL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99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Globbing</a:t>
            </a:r>
            <a:r>
              <a:rPr lang="nl-BE" dirty="0" smtClean="0"/>
              <a:t>: </a:t>
            </a:r>
            <a:r>
              <a:rPr lang="nl-BE" dirty="0" err="1" smtClean="0"/>
              <a:t>use</a:t>
            </a:r>
            <a:r>
              <a:rPr lang="nl-BE" smtClean="0"/>
              <a:t> wildcard</a:t>
            </a:r>
            <a:endParaRPr lang="nl-B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19138" y="1439863"/>
          <a:ext cx="7920038" cy="332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60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u="none" strike="noStrike" baseline="0" dirty="0" smtClean="0"/>
                        <a:t>Wildcard 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u="none" strike="noStrike" baseline="0" dirty="0" err="1" smtClean="0"/>
                        <a:t>Function</a:t>
                      </a:r>
                      <a:r>
                        <a:rPr lang="nl-BE" sz="2400" u="none" strike="noStrike" baseline="0" dirty="0" smtClean="0"/>
                        <a:t> 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*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Matches 0 or more characters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?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u="none" strike="noStrike" baseline="0" dirty="0" smtClean="0"/>
                        <a:t>Matches 1 </a:t>
                      </a:r>
                      <a:r>
                        <a:rPr lang="nl-BE" sz="1800" u="none" strike="noStrike" baseline="0" dirty="0" err="1" smtClean="0"/>
                        <a:t>character</a:t>
                      </a:r>
                      <a:r>
                        <a:rPr lang="nl-BE" sz="1800" u="none" strike="noStrike" baseline="0" dirty="0" smtClean="0"/>
                        <a:t>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[</a:t>
                      </a:r>
                      <a:r>
                        <a:rPr lang="en-US" sz="1800" u="none" strike="noStrike" baseline="0" dirty="0" err="1" smtClean="0"/>
                        <a:t>abc</a:t>
                      </a:r>
                      <a:r>
                        <a:rPr lang="en-US" sz="1800" u="none" strike="noStrike" baseline="0" dirty="0" smtClean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baseline="0" dirty="0" smtClean="0"/>
                        <a:t>Matches one of the characters listed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[a-c]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Matches one character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[!</a:t>
                      </a:r>
                      <a:r>
                        <a:rPr lang="en-US" sz="1800" u="none" strike="noStrike" baseline="0" dirty="0" err="1" smtClean="0"/>
                        <a:t>abc</a:t>
                      </a:r>
                      <a:r>
                        <a:rPr lang="en-US" sz="1800" u="none" strike="noStrike" baseline="0" dirty="0" smtClean="0"/>
                        <a:t>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Matches any character not listed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[!a-c]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Matches any character not listed in the range 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{</a:t>
                      </a:r>
                      <a:r>
                        <a:rPr lang="en-US" sz="1800" u="none" strike="noStrike" baseline="0" dirty="0" err="1" smtClean="0"/>
                        <a:t>tacos,nachos</a:t>
                      </a:r>
                      <a:r>
                        <a:rPr lang="en-US" sz="1800" u="none" strike="noStrike" baseline="0" dirty="0" smtClean="0"/>
                        <a:t>}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baseline="0" dirty="0" smtClean="0"/>
                        <a:t>Matches one word in the list 	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5576" y="5013176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 -l 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/host</a:t>
            </a:r>
            <a:r>
              <a:rPr lang="nl-BE" dirty="0" smtClean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 smtClean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-l 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hosts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.{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allow,deny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} 	</a:t>
            </a:r>
          </a:p>
          <a:p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 smtClean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-l 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hosts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.[!a]* 	</a:t>
            </a:r>
          </a:p>
          <a:p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 -l /</a:t>
            </a:r>
            <a:r>
              <a:rPr lang="nl-BE" dirty="0" err="1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etc</a:t>
            </a:r>
            <a:r>
              <a:rPr lang="nl-BE" dirty="0">
                <a:solidFill>
                  <a:srgbClr val="182B52"/>
                </a:solidFill>
                <a:latin typeface="Courier New" pitchFamily="49" charset="0"/>
                <a:cs typeface="Courier New" pitchFamily="49" charset="0"/>
              </a:rPr>
              <a:t>/host? 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0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Pipes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 (also referred to as pipelines) can be used to direct the output of one command to the input of another. </a:t>
            </a:r>
            <a:br>
              <a:rPr lang="en-US" dirty="0"/>
            </a:br>
            <a:r>
              <a:rPr lang="en-US" dirty="0" smtClean="0"/>
              <a:t>The Shell </a:t>
            </a:r>
            <a:r>
              <a:rPr lang="en-US" dirty="0"/>
              <a:t>arranges it so that the </a:t>
            </a:r>
            <a:r>
              <a:rPr lang="en-US" dirty="0" smtClean="0"/>
              <a:t>standard output </a:t>
            </a:r>
            <a:r>
              <a:rPr lang="en-US" dirty="0"/>
              <a:t>of </a:t>
            </a:r>
            <a:r>
              <a:rPr lang="en-US" dirty="0" smtClean="0"/>
              <a:t>one command </a:t>
            </a:r>
            <a:r>
              <a:rPr lang="en-US" dirty="0"/>
              <a:t>is fed to </a:t>
            </a:r>
            <a:r>
              <a:rPr lang="en-US" dirty="0" smtClean="0"/>
              <a:t>another command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b="1" dirty="0"/>
              <a:t>| </a:t>
            </a:r>
            <a:r>
              <a:rPr lang="en-US" dirty="0"/>
              <a:t>key </a:t>
            </a:r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dirty="0" smtClean="0"/>
              <a:t>keyboard</a:t>
            </a:r>
            <a:endParaRPr lang="nl-BE" dirty="0"/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–l |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less</a:t>
            </a:r>
            <a:r>
              <a:rPr lang="nl-BE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nl-BE" b="1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+mn-lt"/>
                <a:cs typeface="Courier New" pitchFamily="49" charset="0"/>
              </a:rPr>
              <a:t>(</a:t>
            </a:r>
            <a:r>
              <a:rPr lang="nl-BE" dirty="0" err="1" smtClean="0">
                <a:latin typeface="+mn-lt"/>
                <a:cs typeface="Courier New" pitchFamily="49" charset="0"/>
              </a:rPr>
              <a:t>c</a:t>
            </a:r>
            <a:r>
              <a:rPr lang="nl-BE" dirty="0" err="1" smtClean="0">
                <a:latin typeface="+mj-lt"/>
                <a:cs typeface="Courier New" pitchFamily="49" charset="0"/>
              </a:rPr>
              <a:t>ompare</a:t>
            </a:r>
            <a:r>
              <a:rPr lang="nl-BE" dirty="0" smtClean="0">
                <a:latin typeface="+mj-lt"/>
                <a:cs typeface="Courier New" pitchFamily="49" charset="0"/>
              </a:rPr>
              <a:t> </a:t>
            </a:r>
            <a:r>
              <a:rPr lang="nl-BE" dirty="0" err="1" smtClean="0">
                <a:latin typeface="+mj-lt"/>
                <a:cs typeface="Courier New" pitchFamily="49" charset="0"/>
              </a:rPr>
              <a:t>with</a:t>
            </a:r>
            <a:r>
              <a:rPr lang="nl-BE" dirty="0" smtClean="0">
                <a:latin typeface="+mj-lt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–l &gt;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less</a:t>
            </a:r>
            <a:r>
              <a:rPr lang="nl-BE" dirty="0" smtClean="0">
                <a:latin typeface="+mn-lt"/>
                <a:cs typeface="Courier New" pitchFamily="49" charset="0"/>
              </a:rPr>
              <a:t>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79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Standard output</a:t>
            </a:r>
          </a:p>
        </p:txBody>
      </p:sp>
      <p:sp>
        <p:nvSpPr>
          <p:cNvPr id="3" name="Tijdelijke aanduiding voor teks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None/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307"/>
              </a:spcAft>
              <a:buSzPts val="3430"/>
              <a:buBlip>
                <a:blip r:embed="rId3"/>
              </a:buBlip>
              <a:defRPr lang="en-US" sz="24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3430"/>
              <a:buBlip>
                <a:blip r:embed="rId3"/>
              </a:buBlip>
              <a:defRPr lang="en-US" sz="22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3430"/>
              <a:buBlip>
                <a:blip r:embed="rId3"/>
              </a:buBlip>
              <a:defRPr lang="en-US" sz="2000" b="0" i="0" u="none" strike="noStrike">
                <a:ln>
                  <a:noFill/>
                </a:ln>
                <a:latin typeface="Nimbus Sans L" pitchFamily="34"/>
                <a:ea typeface="HG Mincho Light J" pitchFamily="2"/>
                <a:cs typeface="Tahoma" pitchFamily="2"/>
              </a:defRPr>
            </a:lvl9pPr>
          </a:lstStyle>
          <a:p>
            <a:pPr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All the commands outputting text on your terminal do it by writing to the </a:t>
            </a:r>
            <a:r>
              <a:rPr lang="en-US" b="1" dirty="0" smtClean="0">
                <a:latin typeface="+mn-lt"/>
              </a:rPr>
              <a:t>standard output</a:t>
            </a:r>
            <a:r>
              <a:rPr lang="en-US" dirty="0">
                <a:latin typeface="+mn-lt"/>
              </a:rPr>
              <a:t>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This is where the normal output from a program goes. </a:t>
            </a:r>
            <a:endParaRPr lang="en-US" dirty="0" smtClean="0">
              <a:latin typeface="+mn-lt"/>
            </a:endParaRPr>
          </a:p>
          <a:p>
            <a:pPr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Standard output can be written (</a:t>
            </a:r>
            <a:r>
              <a:rPr lang="en-US" b="1" dirty="0" smtClean="0">
                <a:latin typeface="+mn-lt"/>
              </a:rPr>
              <a:t>redirected</a:t>
            </a:r>
            <a:r>
              <a:rPr lang="en-US" dirty="0" smtClean="0">
                <a:latin typeface="+mn-lt"/>
              </a:rPr>
              <a:t>) to a file using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+mn-lt"/>
              </a:rPr>
              <a:t> symbol</a:t>
            </a:r>
          </a:p>
          <a:p>
            <a:pPr marL="108000" indent="0">
              <a:buSzPct val="100000"/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 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/list.txt</a:t>
            </a:r>
          </a:p>
          <a:p>
            <a:pPr marL="108000" indent="0">
              <a:buSzPct val="100000"/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 &gt; date.txt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Standard output can be </a:t>
            </a:r>
            <a:r>
              <a:rPr lang="en-US" b="1" dirty="0" smtClean="0">
                <a:latin typeface="+mn-lt"/>
              </a:rPr>
              <a:t>appended</a:t>
            </a:r>
            <a:r>
              <a:rPr lang="en-US" dirty="0" smtClean="0">
                <a:latin typeface="+mn-lt"/>
              </a:rPr>
              <a:t> to an existing file using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</a:t>
            </a:r>
            <a:r>
              <a:rPr lang="en-US" dirty="0" smtClean="0">
                <a:latin typeface="+mn-lt"/>
              </a:rPr>
              <a:t> symbol</a:t>
            </a:r>
          </a:p>
          <a:p>
            <a:pPr marL="108000" indent="0">
              <a:buSzPct val="100000"/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ls &gt;&gt;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/list.txt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SzPct val="100000"/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SzPct val="100000"/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78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Standard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440000"/>
            <a:ext cx="8173342" cy="4678362"/>
          </a:xfrm>
        </p:spPr>
        <p:txBody>
          <a:bodyPr/>
          <a:lstStyle/>
          <a:p>
            <a:r>
              <a:rPr lang="en-US" dirty="0"/>
              <a:t>There are two different types of output: </a:t>
            </a:r>
          </a:p>
          <a:p>
            <a:pPr lvl="1"/>
            <a:r>
              <a:rPr lang="nl-BE" dirty="0"/>
              <a:t>1. Standard output (STDOUT) </a:t>
            </a:r>
          </a:p>
          <a:p>
            <a:pPr lvl="1"/>
            <a:r>
              <a:rPr lang="nl-BE" dirty="0"/>
              <a:t>2. Error output (STDERR) </a:t>
            </a:r>
            <a:endParaRPr lang="nl-BE" dirty="0" smtClean="0"/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-l /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NonExi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st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File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1&gt;ls.txt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2&gt;lserr.txt 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nl-BE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-l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* </a:t>
            </a:r>
            <a:endParaRPr lang="pl-PL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pl-PL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cat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cat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err="1" smtClean="0">
                <a:latin typeface="Courier New" pitchFamily="49" charset="0"/>
                <a:cs typeface="Courier New" pitchFamily="49" charset="0"/>
              </a:rPr>
              <a:t>lserr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ls: cannot access 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NonExistFile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 such file or directory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lvl="1" indent="0">
              <a:buNone/>
            </a:pP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90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Nimbus Sans L"/>
                <a:ea typeface="HG Mincho Light J"/>
                <a:cs typeface="Tahoma" pitchFamily="34" charset="0"/>
              </a:rPr>
              <a:t>Standard input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i="1" dirty="0"/>
              <a:t>STDOUT </a:t>
            </a:r>
            <a:r>
              <a:rPr lang="en-US" dirty="0"/>
              <a:t>and </a:t>
            </a:r>
            <a:r>
              <a:rPr lang="en-US" i="1" dirty="0"/>
              <a:t>STDERR </a:t>
            </a:r>
            <a:r>
              <a:rPr lang="en-US" dirty="0"/>
              <a:t>you can also redirect input from another location (such as a file) to a command. This is known as standard input or </a:t>
            </a:r>
            <a:r>
              <a:rPr lang="en-US" i="1" dirty="0"/>
              <a:t>STDIN</a:t>
            </a:r>
            <a:r>
              <a:rPr lang="en-US" dirty="0" smtClean="0"/>
              <a:t>.</a:t>
            </a:r>
          </a:p>
          <a:p>
            <a:r>
              <a:rPr lang="en-US" dirty="0"/>
              <a:t>the source of input </a:t>
            </a:r>
            <a:r>
              <a:rPr lang="en-US" dirty="0" smtClean="0"/>
              <a:t>data for command line programs</a:t>
            </a:r>
          </a:p>
          <a:p>
            <a:r>
              <a:rPr lang="en-US" dirty="0" smtClean="0"/>
              <a:t>STDIN: usually keyboard</a:t>
            </a:r>
          </a:p>
          <a:p>
            <a:r>
              <a:rPr lang="en-US" dirty="0" smtClean="0"/>
              <a:t>redirect also possible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sort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tabel.dat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8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Hands-on 2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35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File </a:t>
            </a:r>
            <a:r>
              <a:rPr lang="nl-BE" dirty="0" err="1" smtClean="0"/>
              <a:t>manipulation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69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File </a:t>
            </a:r>
            <a:r>
              <a:rPr lang="pl-PL" dirty="0" err="1" smtClean="0"/>
              <a:t>Manipulation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For </a:t>
            </a:r>
            <a:r>
              <a:rPr lang="pl-PL" dirty="0" err="1" smtClean="0"/>
              <a:t>all</a:t>
            </a:r>
            <a:r>
              <a:rPr lang="pl-PL" dirty="0" smtClean="0"/>
              <a:t> file </a:t>
            </a:r>
            <a:r>
              <a:rPr lang="pl-PL" dirty="0" err="1" smtClean="0"/>
              <a:t>manipulation</a:t>
            </a:r>
            <a:r>
              <a:rPr lang="pl-PL" dirty="0" smtClean="0"/>
              <a:t> </a:t>
            </a:r>
            <a:r>
              <a:rPr lang="pl-PL" dirty="0" err="1" smtClean="0"/>
              <a:t>commands</a:t>
            </a:r>
            <a:r>
              <a:rPr lang="pl-PL" dirty="0" smtClean="0"/>
              <a:t> </a:t>
            </a:r>
            <a:r>
              <a:rPr lang="pl-PL" dirty="0" err="1" smtClean="0"/>
              <a:t>relative</a:t>
            </a:r>
            <a:r>
              <a:rPr lang="pl-PL" dirty="0" smtClean="0"/>
              <a:t> of </a:t>
            </a:r>
            <a:r>
              <a:rPr lang="pl-PL" dirty="0" err="1" smtClean="0"/>
              <a:t>absolute</a:t>
            </a:r>
            <a:r>
              <a:rPr lang="pl-PL" dirty="0" smtClean="0"/>
              <a:t> </a:t>
            </a:r>
            <a:r>
              <a:rPr lang="pl-PL" dirty="0" err="1" smtClean="0"/>
              <a:t>paths</a:t>
            </a:r>
            <a:r>
              <a:rPr lang="pl-PL" dirty="0" smtClean="0"/>
              <a:t> </a:t>
            </a:r>
            <a:r>
              <a:rPr lang="pl-PL" dirty="0" err="1" smtClean="0"/>
              <a:t>can</a:t>
            </a:r>
            <a:r>
              <a:rPr lang="pl-PL" dirty="0" smtClean="0"/>
              <a:t> be </a:t>
            </a:r>
            <a:r>
              <a:rPr lang="pl-PL" dirty="0" err="1" smtClean="0"/>
              <a:t>used</a:t>
            </a:r>
            <a:r>
              <a:rPr lang="pl-PL" dirty="0" smtClean="0"/>
              <a:t> (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just</a:t>
            </a:r>
            <a:r>
              <a:rPr lang="pl-PL" dirty="0" smtClean="0"/>
              <a:t> </a:t>
            </a:r>
            <a:r>
              <a:rPr lang="pl-PL" dirty="0" err="1" smtClean="0"/>
              <a:t>files</a:t>
            </a:r>
            <a:r>
              <a:rPr lang="pl-PL" dirty="0" smtClean="0"/>
              <a:t> in the </a:t>
            </a:r>
            <a:r>
              <a:rPr lang="pl-PL" dirty="0" err="1" smtClean="0"/>
              <a:t>current</a:t>
            </a:r>
            <a:r>
              <a:rPr lang="pl-PL" dirty="0" smtClean="0"/>
              <a:t> </a:t>
            </a:r>
            <a:r>
              <a:rPr lang="pl-PL" dirty="0" err="1" smtClean="0"/>
              <a:t>directory</a:t>
            </a:r>
            <a:r>
              <a:rPr lang="pl-PL" dirty="0" smtClean="0"/>
              <a:t> </a:t>
            </a:r>
            <a:r>
              <a:rPr lang="pl-PL" dirty="0" err="1" smtClean="0"/>
              <a:t>when</a:t>
            </a:r>
            <a:r>
              <a:rPr lang="pl-PL" dirty="0" smtClean="0"/>
              <a:t> no extra </a:t>
            </a:r>
            <a:r>
              <a:rPr lang="pl-PL" dirty="0" err="1" smtClean="0"/>
              <a:t>path</a:t>
            </a:r>
            <a:r>
              <a:rPr lang="pl-PL" dirty="0" smtClean="0"/>
              <a:t> </a:t>
            </a:r>
            <a:r>
              <a:rPr lang="pl-PL" dirty="0" err="1" smtClean="0"/>
              <a:t>specified</a:t>
            </a:r>
            <a:r>
              <a:rPr lang="pl-PL" dirty="0" smtClean="0"/>
              <a:t>)</a:t>
            </a:r>
          </a:p>
          <a:p>
            <a:endParaRPr lang="pl-PL" dirty="0" smtClean="0"/>
          </a:p>
          <a:p>
            <a:r>
              <a:rPr lang="pl-PL" dirty="0" smtClean="0"/>
              <a:t>Most of the </a:t>
            </a:r>
            <a:r>
              <a:rPr lang="pl-PL" dirty="0" err="1" smtClean="0"/>
              <a:t>command</a:t>
            </a:r>
            <a:r>
              <a:rPr lang="en-US" smtClean="0"/>
              <a:t>s</a:t>
            </a:r>
            <a:r>
              <a:rPr lang="pl-PL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intuitive</a:t>
            </a:r>
            <a:r>
              <a:rPr lang="pl-PL" dirty="0" smtClean="0"/>
              <a:t> – </a:t>
            </a:r>
            <a:r>
              <a:rPr lang="pl-PL" dirty="0" err="1" smtClean="0"/>
              <a:t>shortcuts</a:t>
            </a:r>
            <a:r>
              <a:rPr lang="pl-PL" dirty="0" smtClean="0"/>
              <a:t> of English </a:t>
            </a:r>
            <a:r>
              <a:rPr lang="pl-PL" dirty="0" err="1" smtClean="0"/>
              <a:t>names</a:t>
            </a:r>
            <a:endParaRPr lang="nl-BE" b="1" dirty="0" smtClean="0"/>
          </a:p>
          <a:p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26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Directories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Create</a:t>
            </a:r>
            <a:r>
              <a:rPr lang="nl-BE" dirty="0" smtClean="0"/>
              <a:t> directories</a:t>
            </a:r>
            <a:endParaRPr lang="nl-BE" dirty="0"/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dirty="0"/>
              <a:t> command is used to create </a:t>
            </a:r>
            <a:r>
              <a:rPr lang="en-US" dirty="0" smtClean="0"/>
              <a:t>directories</a:t>
            </a:r>
          </a:p>
          <a:p>
            <a:pPr lvl="1"/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mkdir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dir1 dir2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dir3</a:t>
            </a:r>
          </a:p>
          <a:p>
            <a:r>
              <a:rPr lang="nl-BE" dirty="0" err="1" smtClean="0"/>
              <a:t>Remove</a:t>
            </a:r>
            <a:r>
              <a:rPr lang="nl-BE" dirty="0" smtClean="0"/>
              <a:t> directories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rmdir</a:t>
            </a:r>
            <a:r>
              <a:rPr lang="en-US" b="1" dirty="0"/>
              <a:t> </a:t>
            </a:r>
            <a:r>
              <a:rPr lang="en-US" dirty="0"/>
              <a:t>command removes directories </a:t>
            </a:r>
            <a:endParaRPr lang="en-US" dirty="0" smtClean="0"/>
          </a:p>
          <a:p>
            <a:pPr lvl="1"/>
            <a:r>
              <a:rPr lang="nl-BE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rmdir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dir1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rmdir</a:t>
            </a:r>
            <a:r>
              <a:rPr lang="en-US" b="1" dirty="0" smtClean="0"/>
              <a:t> </a:t>
            </a:r>
            <a:r>
              <a:rPr lang="en-US" dirty="0"/>
              <a:t>will only remove empty directories.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remove a non-empty directory, use </a:t>
            </a:r>
            <a:endParaRPr lang="pl-PL" dirty="0" smtClean="0"/>
          </a:p>
          <a:p>
            <a:pPr marL="359637" lvl="1" indent="0">
              <a:buNone/>
            </a:pPr>
            <a:r>
              <a:rPr lang="pl-PL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dirty="0" smtClean="0">
                <a:latin typeface="Courier New" pitchFamily="49" charset="0"/>
                <a:cs typeface="Courier New" pitchFamily="49" charset="0"/>
              </a:rPr>
              <a:t> $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-r [DIRECTORY] </a:t>
            </a:r>
            <a:r>
              <a:rPr lang="en-US" dirty="0" smtClean="0"/>
              <a:t>instead. </a:t>
            </a:r>
            <a:r>
              <a:rPr lang="en-US" dirty="0"/>
              <a:t>	</a:t>
            </a:r>
          </a:p>
          <a:p>
            <a:endParaRPr lang="nl-BE" b="1" dirty="0" smtClean="0"/>
          </a:p>
          <a:p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21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Copy a file</a:t>
            </a:r>
          </a:p>
        </p:txBody>
      </p:sp>
      <p:sp>
        <p:nvSpPr>
          <p:cNvPr id="26627" name="Tijdelijke aanduiding voor tekst 2"/>
          <p:cNvSpPr txBox="1">
            <a:spLocks noGrp="1"/>
          </p:cNvSpPr>
          <p:nvPr>
            <p:ph idx="1"/>
          </p:nvPr>
        </p:nvSpPr>
        <p:spPr>
          <a:xfrm>
            <a:off x="540000" y="1268760"/>
            <a:ext cx="8334000" cy="44280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The </a:t>
            </a:r>
            <a:r>
              <a:rPr lang="en-US" sz="2000" dirty="0" err="1">
                <a:latin typeface="Courier"/>
                <a:cs typeface="Courier New" pitchFamily="49" charset="0"/>
              </a:rPr>
              <a:t>cp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command copies files and directories </a:t>
            </a:r>
            <a:endParaRPr lang="en-US" sz="2000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default behavior </a:t>
            </a:r>
            <a:r>
              <a:rPr lang="en-US" sz="2000" dirty="0" smtClean="0">
                <a:latin typeface="+mj-lt"/>
              </a:rPr>
              <a:t>will </a:t>
            </a:r>
            <a:r>
              <a:rPr lang="en-US" sz="2000" dirty="0">
                <a:latin typeface="+mj-lt"/>
              </a:rPr>
              <a:t>overwrite any existing file(s). The </a:t>
            </a:r>
            <a:r>
              <a:rPr lang="en-US" sz="2000" b="1" dirty="0">
                <a:latin typeface="+mj-lt"/>
              </a:rPr>
              <a:t>-i </a:t>
            </a:r>
            <a:r>
              <a:rPr lang="en-US" sz="2000" dirty="0">
                <a:latin typeface="+mj-lt"/>
              </a:rPr>
              <a:t>option overrides this behavior and prompts the user before overwriting the destination file. </a:t>
            </a:r>
            <a:endParaRPr lang="fr-FR" sz="2000" b="1" dirty="0" smtClean="0"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fr-FR" sz="2000" b="1" dirty="0" err="1" smtClean="0">
                <a:latin typeface="+mj-lt"/>
              </a:rPr>
              <a:t>syntax</a:t>
            </a:r>
            <a:r>
              <a:rPr lang="fr-FR" sz="2000" b="1" dirty="0">
                <a:latin typeface="+mj-lt"/>
              </a:rPr>
              <a:t>: </a:t>
            </a:r>
            <a:r>
              <a:rPr lang="fr-F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[OPTIONS] [SOURCE] [DESTINATION]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Tx/>
              <a:buChar char="−"/>
            </a:pP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$</a:t>
            </a:r>
            <a:r>
              <a:rPr lang="pl-PL" sz="2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&lt;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source_file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&gt; &lt;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target_file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&gt;</a:t>
            </a:r>
            <a:br>
              <a:rPr lang="en-US" sz="2000" dirty="0" smtClean="0">
                <a:latin typeface="Courier" pitchFamily="49" charset="0"/>
                <a:cs typeface="Courier New" pitchFamily="49" charset="0"/>
              </a:rPr>
            </a:br>
            <a:r>
              <a:rPr lang="en-US" sz="2000" dirty="0" smtClean="0">
                <a:latin typeface="+mj-lt"/>
              </a:rPr>
              <a:t>Copies the source file to the target.</a:t>
            </a:r>
          </a:p>
          <a:p>
            <a:pPr lvl="1">
              <a:buFontTx/>
              <a:buChar char="−"/>
            </a:pP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$</a:t>
            </a:r>
            <a:r>
              <a:rPr lang="pl-PL" sz="2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file1 file2 file3 ... 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dir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Copies the files to the target directory (last argument).</a:t>
            </a:r>
          </a:p>
          <a:p>
            <a:pPr lvl="1">
              <a:buFontTx/>
              <a:buChar char="−"/>
            </a:pP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$</a:t>
            </a:r>
            <a:r>
              <a:rPr lang="pl-PL" sz="2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-i </a:t>
            </a:r>
            <a:r>
              <a:rPr lang="en-US" sz="2000" dirty="0" smtClean="0">
                <a:latin typeface="+mj-lt"/>
                <a:cs typeface="Courier New" pitchFamily="49" charset="0"/>
              </a:rPr>
              <a:t>(interactive)</a:t>
            </a: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Asks for user confirmation if the target file already exists</a:t>
            </a:r>
          </a:p>
          <a:p>
            <a:pPr lvl="1">
              <a:buFontTx/>
              <a:buChar char="−"/>
            </a:pP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$</a:t>
            </a:r>
            <a:r>
              <a:rPr lang="pl-PL" sz="2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-r &lt;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source_dir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&gt; &lt;</a:t>
            </a:r>
            <a:r>
              <a:rPr lang="en-US" sz="2000" dirty="0" err="1" smtClean="0">
                <a:latin typeface="Courier" pitchFamily="49" charset="0"/>
                <a:cs typeface="Courier New" pitchFamily="49" charset="0"/>
              </a:rPr>
              <a:t>target_dir</a:t>
            </a:r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&gt; </a:t>
            </a:r>
            <a:r>
              <a:rPr lang="en-US" sz="2000" dirty="0" smtClean="0">
                <a:latin typeface="+mj-lt"/>
              </a:rPr>
              <a:t>(recursive)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Copies the whole directory.</a:t>
            </a:r>
            <a:endParaRPr lang="pl-PL" sz="2000" dirty="0" smtClean="0">
              <a:latin typeface="+mj-lt"/>
            </a:endParaRPr>
          </a:p>
          <a:p>
            <a:pPr lvl="1">
              <a:buFontTx/>
              <a:buChar char="−"/>
            </a:pP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–v </a:t>
            </a:r>
            <a:r>
              <a:rPr lang="pl-PL" sz="2000" dirty="0" smtClean="0">
                <a:latin typeface="+mn-lt"/>
                <a:cs typeface="Courier New" panose="02070309020205020404" pitchFamily="49" charset="0"/>
              </a:rPr>
              <a:t>(</a:t>
            </a:r>
            <a:r>
              <a:rPr lang="pl-PL" sz="2000" dirty="0" err="1" smtClean="0">
                <a:latin typeface="+mn-lt"/>
                <a:cs typeface="Courier New" panose="02070309020205020404" pitchFamily="49" charset="0"/>
              </a:rPr>
              <a:t>verbose</a:t>
            </a:r>
            <a:r>
              <a:rPr lang="pl-PL" sz="2000" dirty="0" smtClean="0">
                <a:latin typeface="+mn-lt"/>
                <a:cs typeface="Courier New" panose="02070309020205020404" pitchFamily="49" charset="0"/>
              </a:rPr>
              <a:t>)</a:t>
            </a:r>
          </a:p>
          <a:p>
            <a:pPr marL="629637" lvl="2" indent="0">
              <a:spcBef>
                <a:spcPts val="0"/>
              </a:spcBef>
              <a:buNone/>
            </a:pPr>
            <a:r>
              <a:rPr lang="pl-PL" dirty="0" smtClean="0">
                <a:latin typeface="+mn-lt"/>
                <a:cs typeface="Courier New" panose="02070309020205020404" pitchFamily="49" charset="0"/>
              </a:rPr>
              <a:t>  Displays </a:t>
            </a:r>
            <a:r>
              <a:rPr lang="pl-PL" dirty="0" err="1" smtClean="0">
                <a:latin typeface="+mn-lt"/>
                <a:cs typeface="Courier New" panose="02070309020205020404" pitchFamily="49" charset="0"/>
              </a:rPr>
              <a:t>what</a:t>
            </a:r>
            <a:r>
              <a:rPr lang="pl-PL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pl-PL" dirty="0" err="1" smtClean="0">
                <a:latin typeface="+mn-lt"/>
                <a:cs typeface="Courier New" panose="02070309020205020404" pitchFamily="49" charset="0"/>
              </a:rPr>
              <a:t>has</a:t>
            </a:r>
            <a:r>
              <a:rPr lang="pl-PL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pl-PL" dirty="0" err="1" smtClean="0">
                <a:latin typeface="+mn-lt"/>
                <a:cs typeface="Courier New" panose="02070309020205020404" pitchFamily="49" charset="0"/>
              </a:rPr>
              <a:t>been</a:t>
            </a:r>
            <a:r>
              <a:rPr lang="pl-PL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pl-PL" dirty="0" err="1" smtClean="0">
                <a:latin typeface="+mn-lt"/>
                <a:cs typeface="Courier New" panose="02070309020205020404" pitchFamily="49" charset="0"/>
              </a:rPr>
              <a:t>copied</a:t>
            </a:r>
            <a:endParaRPr lang="pl-PL" dirty="0" smtClean="0">
              <a:latin typeface="+mn-lt"/>
              <a:cs typeface="Courier New" panose="02070309020205020404" pitchFamily="49" charset="0"/>
            </a:endParaRPr>
          </a:p>
          <a:p>
            <a:pPr lvl="1">
              <a:buFontTx/>
              <a:buChar char="−"/>
            </a:pPr>
            <a:endParaRPr lang="en-US" sz="2000" dirty="0" smtClean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361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Knoppix can be a good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Y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pl-PL" b="1" dirty="0" smtClean="0"/>
              <a:t>do not need to</a:t>
            </a:r>
            <a:r>
              <a:rPr lang="en-US" b="1" dirty="0" smtClean="0"/>
              <a:t> </a:t>
            </a:r>
            <a:r>
              <a:rPr lang="en-US" b="1" dirty="0"/>
              <a:t>install </a:t>
            </a:r>
            <a:r>
              <a:rPr lang="en-US" dirty="0" err="1"/>
              <a:t>Knoppix</a:t>
            </a:r>
            <a:r>
              <a:rPr lang="en-US" dirty="0"/>
              <a:t> on </a:t>
            </a:r>
            <a:r>
              <a:rPr lang="en-US" dirty="0" err="1" smtClean="0"/>
              <a:t>harddisk</a:t>
            </a:r>
            <a:endParaRPr lang="en-US" dirty="0"/>
          </a:p>
          <a:p>
            <a:r>
              <a:rPr lang="en-US" dirty="0"/>
              <a:t>So </a:t>
            </a:r>
            <a:r>
              <a:rPr lang="pl-PL" dirty="0" smtClean="0"/>
              <a:t>it </a:t>
            </a:r>
            <a:r>
              <a:rPr lang="en-US" dirty="0" smtClean="0"/>
              <a:t>can </a:t>
            </a:r>
            <a:r>
              <a:rPr lang="en-US" dirty="0"/>
              <a:t>be used in Demo of </a:t>
            </a:r>
            <a:r>
              <a:rPr lang="en-US" dirty="0" err="1"/>
              <a:t>linux</a:t>
            </a:r>
            <a:r>
              <a:rPr lang="en-US" dirty="0"/>
              <a:t> or software on </a:t>
            </a:r>
            <a:r>
              <a:rPr lang="en-US" dirty="0" smtClean="0"/>
              <a:t>Linux</a:t>
            </a:r>
            <a:r>
              <a:rPr lang="pl-PL" dirty="0" smtClean="0"/>
              <a:t>,</a:t>
            </a:r>
            <a:endParaRPr lang="en-US" dirty="0"/>
          </a:p>
          <a:p>
            <a:r>
              <a:rPr lang="en-US" dirty="0"/>
              <a:t>So you need extra Linux machine lab </a:t>
            </a:r>
            <a:r>
              <a:rPr lang="pl-PL" dirty="0" smtClean="0"/>
              <a:t>in a few </a:t>
            </a:r>
            <a:r>
              <a:rPr lang="en-US" dirty="0" smtClean="0"/>
              <a:t>minutes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No extra space on </a:t>
            </a:r>
            <a:r>
              <a:rPr lang="en-US" dirty="0" err="1" smtClean="0"/>
              <a:t>harddisk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pl-PL" dirty="0" smtClean="0"/>
              <a:t>old </a:t>
            </a:r>
            <a:r>
              <a:rPr lang="en-US" dirty="0" smtClean="0"/>
              <a:t>PC's</a:t>
            </a:r>
            <a:r>
              <a:rPr lang="en-US" dirty="0"/>
              <a:t>, just use </a:t>
            </a:r>
            <a:r>
              <a:rPr lang="pl-PL" dirty="0" smtClean="0"/>
              <a:t>K</a:t>
            </a:r>
            <a:r>
              <a:rPr lang="en-US" dirty="0" err="1" smtClean="0"/>
              <a:t>noppix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Got a new laptop, just boot Linux on </a:t>
            </a:r>
            <a:r>
              <a:rPr lang="pl-PL" dirty="0" smtClean="0"/>
              <a:t>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2"/>
            <a:ext cx="3770000" cy="210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 rename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or rename files and </a:t>
            </a:r>
            <a:r>
              <a:rPr lang="en-US" dirty="0" smtClean="0"/>
              <a:t>directories: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mv</a:t>
            </a:r>
          </a:p>
          <a:p>
            <a:r>
              <a:rPr lang="en-US" dirty="0"/>
              <a:t>The default behavior </a:t>
            </a:r>
            <a:r>
              <a:rPr lang="en-US" dirty="0" smtClean="0"/>
              <a:t>will </a:t>
            </a:r>
            <a:r>
              <a:rPr lang="en-US" dirty="0"/>
              <a:t>overwrite any existing file(s). </a:t>
            </a:r>
            <a:endParaRPr lang="en-US" dirty="0" smtClean="0"/>
          </a:p>
          <a:p>
            <a:r>
              <a:rPr lang="fr-FR" b="1" dirty="0" err="1"/>
              <a:t>syntax</a:t>
            </a:r>
            <a:r>
              <a:rPr lang="fr-FR" b="1" dirty="0"/>
              <a:t>: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mv [OPTIONS] [SOURCE] [DESTINATION]</a:t>
            </a:r>
            <a:r>
              <a:rPr lang="fr-FR" b="1" dirty="0"/>
              <a:t> </a:t>
            </a:r>
            <a:r>
              <a:rPr lang="en-US" b="1" dirty="0" smtClean="0"/>
              <a:t> </a:t>
            </a:r>
            <a:endParaRPr lang="en-US" b="1" dirty="0"/>
          </a:p>
          <a:p>
            <a:pPr lvl="1"/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$</a:t>
            </a:r>
            <a:r>
              <a:rPr lang="pl-PL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mv </a:t>
            </a:r>
            <a:r>
              <a:rPr lang="en-US" dirty="0" err="1" smtClean="0">
                <a:latin typeface="Courier" pitchFamily="49" charset="0"/>
                <a:ea typeface="HG Mincho Light J"/>
                <a:cs typeface="Courier New" pitchFamily="49" charset="0"/>
              </a:rPr>
              <a:t>old_name</a:t>
            </a:r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lang="en-US" dirty="0" err="1" smtClean="0">
                <a:latin typeface="Courier" pitchFamily="49" charset="0"/>
                <a:ea typeface="HG Mincho Light J"/>
                <a:cs typeface="Courier New" pitchFamily="49" charset="0"/>
              </a:rPr>
              <a:t>new_name</a:t>
            </a:r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lang="en-US" dirty="0">
                <a:ea typeface="HG Mincho Light J"/>
                <a:cs typeface="Tahoma" pitchFamily="34" charset="0"/>
              </a:rPr>
              <a:t/>
            </a:r>
            <a:br>
              <a:rPr lang="en-US" dirty="0">
                <a:ea typeface="HG Mincho Light J"/>
                <a:cs typeface="Tahoma" pitchFamily="34" charset="0"/>
              </a:rPr>
            </a:br>
            <a:r>
              <a:rPr lang="en-US" dirty="0">
                <a:ea typeface="HG Mincho Light J"/>
                <a:cs typeface="Tahoma" pitchFamily="34" charset="0"/>
              </a:rPr>
              <a:t>Renames the given file or </a:t>
            </a:r>
            <a:r>
              <a:rPr lang="en-US" dirty="0" smtClean="0">
                <a:ea typeface="HG Mincho Light J"/>
                <a:cs typeface="Tahoma" pitchFamily="34" charset="0"/>
              </a:rPr>
              <a:t>directory.</a:t>
            </a:r>
          </a:p>
          <a:p>
            <a:pPr lvl="1"/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$</a:t>
            </a:r>
            <a:r>
              <a:rPr lang="pl-PL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lang="en-US" dirty="0" smtClean="0">
                <a:latin typeface="Courier" pitchFamily="49" charset="0"/>
                <a:ea typeface="HG Mincho Light J"/>
                <a:cs typeface="Courier New" pitchFamily="49" charset="0"/>
              </a:rPr>
              <a:t>mv </a:t>
            </a:r>
            <a:r>
              <a:rPr lang="en-US" dirty="0">
                <a:latin typeface="Courier" pitchFamily="49" charset="0"/>
                <a:ea typeface="HG Mincho Light J"/>
                <a:cs typeface="Courier New" pitchFamily="49" charset="0"/>
              </a:rPr>
              <a:t>-i </a:t>
            </a:r>
            <a:r>
              <a:rPr lang="en-US" dirty="0">
                <a:ea typeface="HG Mincho Light J"/>
                <a:cs typeface="Tahoma" pitchFamily="34" charset="0"/>
              </a:rPr>
              <a:t>(interactive)</a:t>
            </a:r>
            <a:br>
              <a:rPr lang="en-US" dirty="0">
                <a:ea typeface="HG Mincho Light J"/>
                <a:cs typeface="Tahoma" pitchFamily="34" charset="0"/>
              </a:rPr>
            </a:br>
            <a:r>
              <a:rPr lang="en-US" dirty="0">
                <a:ea typeface="HG Mincho Light J"/>
                <a:cs typeface="Tahoma" pitchFamily="34" charset="0"/>
              </a:rPr>
              <a:t>If the new file already exits, asks for user </a:t>
            </a:r>
            <a:r>
              <a:rPr lang="en-US" dirty="0" smtClean="0">
                <a:ea typeface="HG Mincho Light J"/>
                <a:cs typeface="Tahoma" pitchFamily="34" charset="0"/>
              </a:rPr>
              <a:t>confirm</a:t>
            </a:r>
          </a:p>
          <a:p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mv</a:t>
            </a:r>
            <a:r>
              <a:rPr lang="en-US" b="1" dirty="0"/>
              <a:t> </a:t>
            </a:r>
            <a:r>
              <a:rPr lang="en-US" dirty="0"/>
              <a:t>command can also be used to move or rename </a:t>
            </a:r>
            <a:r>
              <a:rPr lang="en-US" dirty="0" smtClean="0"/>
              <a:t>directories</a:t>
            </a:r>
            <a:r>
              <a:rPr lang="pl-PL" dirty="0" smtClean="0"/>
              <a:t> </a:t>
            </a:r>
            <a:endParaRPr lang="en-US" dirty="0" smtClean="0"/>
          </a:p>
          <a:p>
            <a:pPr lvl="1"/>
            <a:r>
              <a:rPr lang="nl-BE" dirty="0">
                <a:latin typeface="Courier" pitchFamily="49" charset="0"/>
                <a:cs typeface="Courier New" pitchFamily="49" charset="0"/>
              </a:rPr>
              <a:t>$ mv </a:t>
            </a:r>
            <a:r>
              <a:rPr lang="nl-BE" dirty="0" err="1">
                <a:latin typeface="Courier" pitchFamily="49" charset="0"/>
                <a:cs typeface="Courier New" pitchFamily="49" charset="0"/>
              </a:rPr>
              <a:t>NewFiles</a:t>
            </a:r>
            <a:r>
              <a:rPr lang="nl-BE" dirty="0">
                <a:latin typeface="Courier" pitchFamily="49" charset="0"/>
                <a:cs typeface="Courier New" pitchFamily="49" charset="0"/>
              </a:rPr>
              <a:t>/ </a:t>
            </a:r>
            <a:r>
              <a:rPr lang="nl-BE" dirty="0" err="1">
                <a:latin typeface="Courier" pitchFamily="49" charset="0"/>
                <a:cs typeface="Courier New" pitchFamily="49" charset="0"/>
              </a:rPr>
              <a:t>OldFiles</a:t>
            </a:r>
            <a:r>
              <a:rPr lang="nl-BE" dirty="0">
                <a:latin typeface="Courier" pitchFamily="49" charset="0"/>
                <a:cs typeface="Courier New" pitchFamily="49" charset="0"/>
              </a:rPr>
              <a:t>/</a:t>
            </a:r>
            <a:r>
              <a:rPr lang="nl-BE" dirty="0">
                <a:latin typeface="Courier" pitchFamily="49" charset="0"/>
              </a:rPr>
              <a:t> </a:t>
            </a:r>
            <a:r>
              <a:rPr lang="nl-BE" dirty="0"/>
              <a:t>	</a:t>
            </a:r>
            <a:endParaRPr lang="pl-PL" dirty="0" smtClean="0"/>
          </a:p>
          <a:p>
            <a:pPr lvl="1"/>
            <a:r>
              <a:rPr lang="pl-PL" dirty="0" smtClean="0"/>
              <a:t>-r </a:t>
            </a:r>
            <a:r>
              <a:rPr lang="pl-PL" dirty="0" err="1" smtClean="0"/>
              <a:t>option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not </a:t>
            </a:r>
            <a:r>
              <a:rPr lang="pl-PL" dirty="0" err="1" smtClean="0"/>
              <a:t>necessary</a:t>
            </a:r>
            <a:endParaRPr lang="nl-BE" dirty="0"/>
          </a:p>
          <a:p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90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07" y="5595714"/>
            <a:ext cx="720080" cy="63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 txBox="1">
            <a:spLocks noGrp="1"/>
          </p:cNvSpPr>
          <p:nvPr>
            <p:ph type="title"/>
          </p:nvPr>
        </p:nvSpPr>
        <p:spPr>
          <a:xfrm>
            <a:off x="719138" y="190048"/>
            <a:ext cx="7920000" cy="699404"/>
          </a:xfrm>
        </p:spPr>
        <p:txBody>
          <a:bodyPr>
            <a:spAutoFit/>
          </a:bodyPr>
          <a:lstStyle/>
          <a:p>
            <a:pPr eaLnBrk="1">
              <a:buSzPct val="45000"/>
              <a:buFont typeface="StarSymbol"/>
              <a:buNone/>
            </a:pPr>
            <a:r>
              <a:rPr lang="nl-BE" dirty="0" err="1" smtClean="0">
                <a:latin typeface="Nimbus Sans L"/>
                <a:ea typeface="HG Mincho Light J"/>
                <a:cs typeface="Tahoma" pitchFamily="34" charset="0"/>
              </a:rPr>
              <a:t>Remove</a:t>
            </a:r>
            <a:r>
              <a:rPr lang="nl-BE" dirty="0" smtClean="0">
                <a:latin typeface="Nimbus Sans L"/>
                <a:ea typeface="HG Mincho Light J"/>
                <a:cs typeface="Tahoma" pitchFamily="34" charset="0"/>
              </a:rPr>
              <a:t> files</a:t>
            </a:r>
            <a:endParaRPr dirty="0" smtClean="0">
              <a:latin typeface="Nimbus Sans L"/>
              <a:ea typeface="HG Mincho Light J"/>
              <a:cs typeface="Tahoma" pitchFamily="34" charset="0"/>
            </a:endParaRPr>
          </a:p>
        </p:txBody>
      </p:sp>
      <p:sp>
        <p:nvSpPr>
          <p:cNvPr id="27651" name="Tijdelijke aanduiding voor tekst 2"/>
          <p:cNvSpPr txBox="1">
            <a:spLocks noGrp="1"/>
          </p:cNvSpPr>
          <p:nvPr>
            <p:ph idx="1"/>
          </p:nvPr>
        </p:nvSpPr>
        <p:spPr bwMode="auto">
          <a:xfrm>
            <a:off x="719138" y="1440000"/>
            <a:ext cx="7920000" cy="4755148"/>
          </a:xfrm>
          <a:noFill/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/>
          <a:p>
            <a:pPr marL="361950" indent="-271463">
              <a:spcBef>
                <a:spcPct val="0"/>
              </a:spcBef>
              <a:spcAft>
                <a:spcPts val="1191"/>
              </a:spcAft>
              <a:buClr>
                <a:srgbClr val="182B52"/>
              </a:buClr>
              <a:buSzPct val="100000"/>
            </a:pPr>
            <a:r>
              <a:rPr lang="en-US" sz="2200" dirty="0">
                <a:latin typeface="+mj-lt"/>
              </a:rPr>
              <a:t>The </a:t>
            </a:r>
            <a:r>
              <a:rPr lang="en-US" sz="2200" dirty="0" err="1">
                <a:latin typeface="+mj-lt"/>
                <a:cs typeface="Courier New" pitchFamily="49" charset="0"/>
              </a:rPr>
              <a:t>rm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command removes files. </a:t>
            </a:r>
            <a:endParaRPr lang="en-US" sz="2200" dirty="0" smtClean="0">
              <a:latin typeface="+mj-lt"/>
            </a:endParaRPr>
          </a:p>
          <a:p>
            <a:pPr marL="361950" indent="-271463">
              <a:spcBef>
                <a:spcPct val="0"/>
              </a:spcBef>
              <a:spcAft>
                <a:spcPts val="1191"/>
              </a:spcAft>
              <a:buClr>
                <a:srgbClr val="182B52"/>
              </a:buClr>
              <a:buSzPct val="100000"/>
            </a:pPr>
            <a:r>
              <a:rPr lang="nl-BE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$</a:t>
            </a:r>
            <a:r>
              <a:rPr lang="pl-PL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sz="2200" dirty="0" err="1" smtClean="0">
                <a:latin typeface="Courier" pitchFamily="49" charset="0"/>
                <a:ea typeface="HG Mincho Light J"/>
                <a:cs typeface="Courier New" pitchFamily="49" charset="0"/>
              </a:rPr>
              <a:t>rm</a:t>
            </a:r>
            <a:r>
              <a:rPr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file1 file2 file3 ...</a:t>
            </a:r>
            <a:r>
              <a:rPr sz="2200" b="1" dirty="0" smtClean="0">
                <a:latin typeface="+mj-lt"/>
                <a:ea typeface="HG Mincho Light J"/>
                <a:cs typeface="Tahoma" pitchFamily="34" charset="0"/>
              </a:rPr>
              <a:t>	</a:t>
            </a:r>
            <a:br>
              <a:rPr sz="2200" b="1" dirty="0" smtClean="0">
                <a:latin typeface="+mj-lt"/>
                <a:ea typeface="HG Mincho Light J"/>
                <a:cs typeface="Tahoma" pitchFamily="34" charset="0"/>
              </a:rPr>
            </a:br>
            <a:r>
              <a:rPr sz="2200" dirty="0" smtClean="0">
                <a:latin typeface="+mj-lt"/>
                <a:ea typeface="HG Mincho Light J"/>
                <a:cs typeface="Tahoma" pitchFamily="34" charset="0"/>
              </a:rPr>
              <a:t>Removes the given files.</a:t>
            </a:r>
          </a:p>
          <a:p>
            <a:pPr marL="361950" indent="-271463">
              <a:spcBef>
                <a:spcPct val="0"/>
              </a:spcBef>
              <a:spcAft>
                <a:spcPts val="1191"/>
              </a:spcAft>
              <a:buClr>
                <a:srgbClr val="182B52"/>
              </a:buClr>
              <a:buSzPct val="100000"/>
            </a:pPr>
            <a:r>
              <a:rPr lang="nl-BE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$</a:t>
            </a:r>
            <a:r>
              <a:rPr lang="pl-PL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sz="2200" dirty="0" err="1" smtClean="0">
                <a:latin typeface="Courier" pitchFamily="49" charset="0"/>
                <a:ea typeface="HG Mincho Light J"/>
                <a:cs typeface="Courier New" pitchFamily="49" charset="0"/>
              </a:rPr>
              <a:t>rm</a:t>
            </a:r>
            <a:r>
              <a:rPr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-i </a:t>
            </a:r>
            <a:r>
              <a:rPr sz="2200" dirty="0" smtClean="0">
                <a:latin typeface="+mn-lt"/>
                <a:ea typeface="HG Mincho Light J"/>
                <a:cs typeface="Tahoma" pitchFamily="34" charset="0"/>
              </a:rPr>
              <a:t>(interactive)</a:t>
            </a:r>
            <a:r>
              <a:rPr sz="2200" dirty="0" smtClean="0">
                <a:latin typeface="+mj-lt"/>
                <a:ea typeface="HG Mincho Light J"/>
                <a:cs typeface="Tahoma" pitchFamily="34" charset="0"/>
              </a:rPr>
              <a:t/>
            </a:r>
            <a:br>
              <a:rPr sz="2200" dirty="0" smtClean="0">
                <a:latin typeface="+mj-lt"/>
                <a:ea typeface="HG Mincho Light J"/>
                <a:cs typeface="Tahoma" pitchFamily="34" charset="0"/>
              </a:rPr>
            </a:br>
            <a:r>
              <a:rPr sz="2200" dirty="0" smtClean="0">
                <a:latin typeface="+mj-lt"/>
                <a:ea typeface="HG Mincho Light J"/>
                <a:cs typeface="Tahoma" pitchFamily="34" charset="0"/>
              </a:rPr>
              <a:t>Always ask for user confirm</a:t>
            </a:r>
            <a:r>
              <a:rPr lang="nl-BE" sz="2200" dirty="0" err="1" smtClean="0">
                <a:latin typeface="+mj-lt"/>
                <a:ea typeface="HG Mincho Light J"/>
                <a:cs typeface="Tahoma" pitchFamily="34" charset="0"/>
              </a:rPr>
              <a:t>ation</a:t>
            </a:r>
            <a:r>
              <a:rPr sz="2200" dirty="0" smtClean="0">
                <a:latin typeface="+mj-lt"/>
                <a:ea typeface="HG Mincho Light J"/>
                <a:cs typeface="Tahoma" pitchFamily="34" charset="0"/>
              </a:rPr>
              <a:t>.</a:t>
            </a:r>
          </a:p>
          <a:p>
            <a:pPr marL="361950" indent="-271463">
              <a:spcBef>
                <a:spcPct val="0"/>
              </a:spcBef>
              <a:spcAft>
                <a:spcPts val="1191"/>
              </a:spcAft>
              <a:buClr>
                <a:srgbClr val="182B52"/>
              </a:buClr>
              <a:buSzPct val="100000"/>
            </a:pPr>
            <a:r>
              <a:rPr lang="nl-BE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$</a:t>
            </a:r>
            <a:r>
              <a:rPr lang="pl-PL"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</a:t>
            </a:r>
            <a:r>
              <a:rPr sz="2200" dirty="0" err="1" smtClean="0">
                <a:latin typeface="Courier" pitchFamily="49" charset="0"/>
                <a:ea typeface="HG Mincho Light J"/>
                <a:cs typeface="Courier New" pitchFamily="49" charset="0"/>
              </a:rPr>
              <a:t>rm</a:t>
            </a:r>
            <a:r>
              <a:rPr sz="2200" dirty="0" smtClean="0">
                <a:latin typeface="Courier" pitchFamily="49" charset="0"/>
                <a:ea typeface="HG Mincho Light J"/>
                <a:cs typeface="Courier New" pitchFamily="49" charset="0"/>
              </a:rPr>
              <a:t> -r dir1 dir2 dir3 </a:t>
            </a:r>
            <a:r>
              <a:rPr sz="2200" dirty="0" smtClean="0">
                <a:latin typeface="+mn-lt"/>
                <a:ea typeface="HG Mincho Light J"/>
                <a:cs typeface="Tahoma" pitchFamily="34" charset="0"/>
              </a:rPr>
              <a:t>(recursive)</a:t>
            </a:r>
            <a:br>
              <a:rPr sz="2200" dirty="0" smtClean="0">
                <a:latin typeface="+mn-lt"/>
                <a:ea typeface="HG Mincho Light J"/>
                <a:cs typeface="Tahoma" pitchFamily="34" charset="0"/>
              </a:rPr>
            </a:br>
            <a:r>
              <a:rPr sz="2200" dirty="0" smtClean="0">
                <a:latin typeface="+mj-lt"/>
                <a:ea typeface="HG Mincho Light J"/>
                <a:cs typeface="Tahoma" pitchFamily="34" charset="0"/>
              </a:rPr>
              <a:t>Removes the given directories with all their contents.</a:t>
            </a:r>
            <a:endParaRPr lang="nl-BE" sz="2200" dirty="0" smtClean="0">
              <a:latin typeface="+mj-lt"/>
              <a:ea typeface="HG Mincho Light J"/>
              <a:cs typeface="Tahoma" pitchFamily="34" charset="0"/>
            </a:endParaRPr>
          </a:p>
          <a:p>
            <a:r>
              <a:rPr lang="en-US" sz="2200" dirty="0" smtClean="0">
                <a:latin typeface="+mj-lt"/>
              </a:rPr>
              <a:t>Tip:</a:t>
            </a:r>
            <a:br>
              <a:rPr lang="en-US" sz="2200" dirty="0" smtClean="0">
                <a:latin typeface="+mj-lt"/>
              </a:rPr>
            </a:b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Whenever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you use wildcards with </a:t>
            </a:r>
            <a:r>
              <a:rPr lang="en-US" sz="2000" dirty="0" err="1">
                <a:solidFill>
                  <a:srgbClr val="FF0000"/>
                </a:solidFill>
                <a:latin typeface="Courier" pitchFamily="49" charset="0"/>
              </a:rPr>
              <a:t>rm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(besides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carefully checking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your typing!), test the wildcard first with </a:t>
            </a:r>
            <a:r>
              <a:rPr lang="en-US" sz="2000" dirty="0" err="1">
                <a:solidFill>
                  <a:srgbClr val="FF0000"/>
                </a:solidFill>
                <a:latin typeface="Courier" pitchFamily="49" charset="0"/>
              </a:rPr>
              <a:t>ls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. This will let you see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the files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that will be deleted. Then press the up arrow key to recall the command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and replace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sz="2000" dirty="0" err="1">
                <a:solidFill>
                  <a:srgbClr val="FF0000"/>
                </a:solidFill>
                <a:latin typeface="Courier" pitchFamily="49" charset="0"/>
              </a:rPr>
              <a:t>ls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with </a:t>
            </a:r>
            <a:r>
              <a:rPr lang="en-US" sz="2000" dirty="0">
                <a:solidFill>
                  <a:srgbClr val="FF0000"/>
                </a:solidFill>
                <a:latin typeface="Courier" pitchFamily="49" charset="0"/>
              </a:rPr>
              <a:t>rm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.</a:t>
            </a:r>
            <a:endParaRPr sz="2000" dirty="0" smtClean="0">
              <a:solidFill>
                <a:srgbClr val="FF0000"/>
              </a:solidFill>
              <a:latin typeface="+mj-lt"/>
              <a:ea typeface="HG Mincho Light J"/>
              <a:cs typeface="Tahom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8388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Create</a:t>
            </a:r>
            <a:r>
              <a:rPr lang="nl-BE" dirty="0" smtClean="0"/>
              <a:t> links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440000"/>
            <a:ext cx="8317358" cy="4678362"/>
          </a:xfrm>
        </p:spPr>
        <p:txBody>
          <a:bodyPr/>
          <a:lstStyle/>
          <a:p>
            <a:r>
              <a:rPr lang="en-US" sz="2200" dirty="0"/>
              <a:t>Create links (shortcuts) to files or </a:t>
            </a:r>
            <a:r>
              <a:rPr lang="en-US" sz="2200" dirty="0" smtClean="0"/>
              <a:t>directories: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ln</a:t>
            </a:r>
            <a:endParaRPr lang="en-US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200" dirty="0" smtClean="0"/>
              <a:t>Symbolic links are created when using the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-s</a:t>
            </a:r>
            <a:r>
              <a:rPr lang="en-US" sz="2200" b="1" dirty="0" smtClean="0"/>
              <a:t> </a:t>
            </a:r>
            <a:r>
              <a:rPr lang="en-US" sz="2200" dirty="0" smtClean="0"/>
              <a:t>option with the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sz="2200" b="1" dirty="0" smtClean="0"/>
              <a:t> </a:t>
            </a:r>
            <a:r>
              <a:rPr lang="en-US" sz="2200" dirty="0" smtClean="0"/>
              <a:t>command. </a:t>
            </a:r>
          </a:p>
          <a:p>
            <a:r>
              <a:rPr lang="en-US" sz="2200" dirty="0" smtClean="0"/>
              <a:t>Allows to </a:t>
            </a:r>
            <a:r>
              <a:rPr lang="en-US" sz="2200" dirty="0"/>
              <a:t>jump to </a:t>
            </a:r>
            <a:r>
              <a:rPr lang="en-US" sz="2200" dirty="0" smtClean="0"/>
              <a:t>other files </a:t>
            </a:r>
            <a:r>
              <a:rPr lang="en-US" sz="2200" dirty="0"/>
              <a:t>or locations on the file system</a:t>
            </a:r>
            <a:endParaRPr lang="en-US" sz="2200" dirty="0" smtClean="0"/>
          </a:p>
          <a:p>
            <a:r>
              <a:rPr lang="en-US" sz="2200" dirty="0" smtClean="0"/>
              <a:t>Editing </a:t>
            </a:r>
            <a:r>
              <a:rPr lang="en-US" sz="2200" dirty="0"/>
              <a:t>a symbolic link file is the same as editing the source file, but deleting the symbolic link does not delete the source file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ln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-s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file_v5.doc file_final.doc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 smtClean="0"/>
              <a:t>creates </a:t>
            </a:r>
            <a:r>
              <a:rPr lang="en-US" sz="2200" dirty="0"/>
              <a:t>a symbolic </a:t>
            </a:r>
            <a:r>
              <a:rPr lang="en-US" sz="2200" dirty="0" smtClean="0"/>
              <a:t>link called file_final.doc </a:t>
            </a:r>
            <a:r>
              <a:rPr lang="en-US" sz="2200" dirty="0"/>
              <a:t>that points to </a:t>
            </a:r>
            <a:r>
              <a:rPr lang="en-US" sz="2200" dirty="0" smtClean="0"/>
              <a:t>file_v5.doc </a:t>
            </a:r>
            <a:endParaRPr lang="en-US" sz="2200" dirty="0"/>
          </a:p>
          <a:p>
            <a:pPr lvl="1"/>
            <a:r>
              <a:rPr lang="nl-BE" sz="2200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pl-PL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2200" dirty="0" err="1" smtClean="0">
                <a:latin typeface="Courier New" pitchFamily="49" charset="0"/>
                <a:cs typeface="Courier New" pitchFamily="49" charset="0"/>
              </a:rPr>
              <a:t>ln</a:t>
            </a:r>
            <a:r>
              <a:rPr lang="nl-BE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sz="2200" dirty="0">
                <a:latin typeface="Courier New" pitchFamily="49" charset="0"/>
                <a:cs typeface="Courier New" pitchFamily="49" charset="0"/>
              </a:rPr>
              <a:t>-s /home/demo/dir1/dir2/dir3 /</a:t>
            </a:r>
            <a:r>
              <a:rPr lang="nl-BE" sz="2200" dirty="0" smtClean="0">
                <a:latin typeface="Courier New" pitchFamily="49" charset="0"/>
                <a:cs typeface="Courier New" pitchFamily="49" charset="0"/>
              </a:rPr>
              <a:t>home/demo/jump2dir</a:t>
            </a:r>
          </a:p>
          <a:p>
            <a:pPr lvl="1"/>
            <a:r>
              <a:rPr lang="en-US" sz="2200" dirty="0" smtClean="0"/>
              <a:t>creates </a:t>
            </a:r>
            <a:r>
              <a:rPr lang="en-US" sz="2200" dirty="0"/>
              <a:t>a symbolic link called jump2dir that points to a </a:t>
            </a:r>
            <a:r>
              <a:rPr lang="en-US" sz="2200" dirty="0" smtClean="0"/>
              <a:t>deep directory </a:t>
            </a:r>
            <a:r>
              <a:rPr lang="en-US" sz="2200" dirty="0"/>
              <a:t>- allows for quicker access)</a:t>
            </a:r>
            <a:r>
              <a:rPr lang="en-US" sz="2200" dirty="0" smtClean="0"/>
              <a:t> </a:t>
            </a:r>
            <a:r>
              <a:rPr lang="en-US" sz="2200" dirty="0"/>
              <a:t>	</a:t>
            </a:r>
          </a:p>
          <a:p>
            <a:endParaRPr lang="nl-BE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8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Text edit</a:t>
            </a:r>
            <a:r>
              <a:rPr lang="pl-PL" dirty="0" smtClean="0">
                <a:latin typeface="Arial" pitchFamily="34" charset="0"/>
                <a:cs typeface="Arial" pitchFamily="34" charset="0"/>
              </a:rPr>
              <a:t>ing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0000" y="6372000"/>
            <a:ext cx="1800000" cy="360000"/>
          </a:xfrm>
          <a:prstGeom prst="rect">
            <a:avLst/>
          </a:prstGeom>
        </p:spPr>
        <p:txBody>
          <a:bodyPr/>
          <a:lstStyle/>
          <a:p>
            <a:fld id="{6EEEFFD1-DFB2-4CEF-BBC9-E2EBFFEDE494}" type="slidenum">
              <a:rPr lang="nl-NL" smtClean="0"/>
              <a:pPr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4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Text editors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Text-only text editors</a:t>
            </a:r>
          </a:p>
          <a:p>
            <a:pPr lvl="1"/>
            <a:r>
              <a:rPr lang="en-US" dirty="0"/>
              <a:t>Often needed for </a:t>
            </a:r>
            <a:r>
              <a:rPr lang="en-US" dirty="0" err="1"/>
              <a:t>sysadmins</a:t>
            </a:r>
            <a:r>
              <a:rPr lang="en-US" dirty="0"/>
              <a:t> and great for power users</a:t>
            </a:r>
          </a:p>
          <a:p>
            <a:pPr lvl="1"/>
            <a:r>
              <a:rPr lang="en-US" dirty="0"/>
              <a:t>vi, vim</a:t>
            </a:r>
          </a:p>
          <a:p>
            <a:pPr lvl="1"/>
            <a:r>
              <a:rPr lang="en-US" dirty="0" err="1"/>
              <a:t>nano</a:t>
            </a:r>
            <a:endParaRPr lang="en-US" dirty="0"/>
          </a:p>
          <a:p>
            <a:r>
              <a:rPr lang="en-US" dirty="0" smtClean="0"/>
              <a:t>Graphical </a:t>
            </a:r>
            <a:r>
              <a:rPr lang="en-US" dirty="0"/>
              <a:t>text </a:t>
            </a:r>
            <a:r>
              <a:rPr lang="en-US" dirty="0" smtClean="0"/>
              <a:t>editors</a:t>
            </a:r>
          </a:p>
          <a:p>
            <a:pPr lvl="1"/>
            <a:r>
              <a:rPr lang="en-US" dirty="0" smtClean="0"/>
              <a:t>Fine </a:t>
            </a:r>
            <a:r>
              <a:rPr lang="en-US" dirty="0"/>
              <a:t>for most </a:t>
            </a:r>
            <a:r>
              <a:rPr lang="en-US" dirty="0" smtClean="0"/>
              <a:t>needs</a:t>
            </a:r>
          </a:p>
          <a:p>
            <a:pPr lvl="1"/>
            <a:r>
              <a:rPr lang="en-US" dirty="0" err="1" smtClean="0"/>
              <a:t>Gedit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Kate</a:t>
            </a:r>
            <a:r>
              <a:rPr lang="en-US" dirty="0"/>
              <a:t>, </a:t>
            </a:r>
            <a:r>
              <a:rPr lang="en-US" dirty="0" err="1" smtClean="0"/>
              <a:t>Nedit</a:t>
            </a:r>
            <a:endParaRPr lang="en-US" dirty="0" smtClean="0"/>
          </a:p>
          <a:p>
            <a:pPr lvl="1"/>
            <a:r>
              <a:rPr lang="en-US" dirty="0" err="1"/>
              <a:t>Emacs</a:t>
            </a:r>
            <a:r>
              <a:rPr lang="en-US" dirty="0"/>
              <a:t>, </a:t>
            </a:r>
            <a:r>
              <a:rPr lang="en-US" dirty="0" err="1" smtClean="0"/>
              <a:t>Xemacs</a:t>
            </a:r>
            <a:endParaRPr lang="en-US" dirty="0" smtClean="0"/>
          </a:p>
          <a:p>
            <a:r>
              <a:rPr lang="en-US" sz="2000" dirty="0" smtClean="0">
                <a:hlinkClick r:id="rId3"/>
              </a:rPr>
              <a:t>http://www.thegeekstuff.com/2009/07/top-5-best-linux-text-editors/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Text editors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to start:</a:t>
            </a:r>
          </a:p>
          <a:p>
            <a:r>
              <a:rPr lang="pl-PL" sz="2000" dirty="0" smtClean="0"/>
              <a:t>Create a file</a:t>
            </a:r>
          </a:p>
          <a:p>
            <a:pPr lvl="1"/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filename </a:t>
            </a:r>
            <a:r>
              <a:rPr lang="pl-PL" sz="2000" dirty="0" smtClean="0"/>
              <a:t>(creates an empty file)</a:t>
            </a:r>
          </a:p>
          <a:p>
            <a:pPr lvl="1"/>
            <a:r>
              <a:rPr lang="pl-PL" sz="2000" dirty="0"/>
              <a:t>s</a:t>
            </a:r>
            <a:r>
              <a:rPr lang="pl-PL" sz="2000" dirty="0" smtClean="0"/>
              <a:t>tart editing (non)-existing file: </a:t>
            </a:r>
          </a:p>
          <a:p>
            <a:pPr marL="0" indent="-363">
              <a:buNone/>
            </a:pPr>
            <a:r>
              <a:rPr lang="pl-PL" sz="2000" dirty="0" smtClean="0"/>
              <a:t>	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-363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$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nano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-363">
              <a:buNone/>
            </a:pP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$ </a:t>
            </a:r>
            <a:r>
              <a:rPr lang="pl-P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gedit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vi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Text-mode text editor available in all </a:t>
            </a:r>
            <a:r>
              <a:rPr lang="en-US" dirty="0" smtClean="0"/>
              <a:t>Linux systems.</a:t>
            </a:r>
          </a:p>
          <a:p>
            <a:r>
              <a:rPr lang="en-US" dirty="0" smtClean="0"/>
              <a:t>Created </a:t>
            </a:r>
            <a:r>
              <a:rPr lang="en-US" dirty="0"/>
              <a:t>before computers with mice </a:t>
            </a:r>
            <a:r>
              <a:rPr lang="en-US" dirty="0" smtClean="0"/>
              <a:t>appeared.</a:t>
            </a:r>
          </a:p>
          <a:p>
            <a:r>
              <a:rPr lang="en-US" dirty="0" smtClean="0"/>
              <a:t>Difficult </a:t>
            </a:r>
            <a:r>
              <a:rPr lang="en-US" dirty="0"/>
              <a:t>to learn for beginners used to graphical text </a:t>
            </a:r>
            <a:r>
              <a:rPr lang="en-US" dirty="0" smtClean="0"/>
              <a:t>editors.</a:t>
            </a:r>
          </a:p>
          <a:p>
            <a:r>
              <a:rPr lang="en-US" dirty="0" smtClean="0"/>
              <a:t>Very </a:t>
            </a:r>
            <a:r>
              <a:rPr lang="en-US" dirty="0"/>
              <a:t>productive for power </a:t>
            </a:r>
            <a:r>
              <a:rPr lang="en-US" dirty="0" smtClean="0"/>
              <a:t>users.</a:t>
            </a:r>
          </a:p>
          <a:p>
            <a:r>
              <a:rPr lang="nl-BE" dirty="0"/>
              <a:t>Check the web </a:t>
            </a:r>
            <a:r>
              <a:rPr lang="nl-BE" dirty="0" err="1"/>
              <a:t>for</a:t>
            </a:r>
            <a:r>
              <a:rPr lang="nl-BE" dirty="0"/>
              <a:t> tutorials:</a:t>
            </a:r>
          </a:p>
          <a:p>
            <a:pPr lvl="1"/>
            <a:r>
              <a:rPr lang="nl-BE" dirty="0">
                <a:hlinkClick r:id="rId3"/>
              </a:rPr>
              <a:t>https://</a:t>
            </a:r>
            <a:r>
              <a:rPr lang="nl-BE" dirty="0" smtClean="0">
                <a:hlinkClick r:id="rId3"/>
              </a:rPr>
              <a:t>upload.wikimedia.org/wikipedia/commons/d/d2/Learning_the_vi_Editor.pdf</a:t>
            </a:r>
            <a:endParaRPr lang="nl-BE" dirty="0" smtClean="0"/>
          </a:p>
          <a:p>
            <a:pPr lvl="1"/>
            <a:r>
              <a:rPr lang="nl-BE" dirty="0">
                <a:hlinkClick r:id="rId4"/>
              </a:rPr>
              <a:t>ftp://</a:t>
            </a:r>
            <a:r>
              <a:rPr lang="nl-BE" dirty="0" smtClean="0">
                <a:hlinkClick r:id="rId4"/>
              </a:rPr>
              <a:t>ftp.vim.org/pub/vim/doc/book/vimbook-OPL.pdf</a:t>
            </a:r>
            <a:endParaRPr lang="nl-BE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6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124744"/>
            <a:ext cx="7920000" cy="4678362"/>
          </a:xfrm>
        </p:spPr>
        <p:txBody>
          <a:bodyPr/>
          <a:lstStyle/>
          <a:p>
            <a:r>
              <a:rPr lang="en-US" sz="2200" dirty="0" smtClean="0"/>
              <a:t>2 </a:t>
            </a:r>
            <a:r>
              <a:rPr lang="en-US" sz="2200" dirty="0"/>
              <a:t>basic modes of operation: </a:t>
            </a:r>
            <a:endParaRPr lang="en-US" sz="2200" dirty="0" smtClean="0"/>
          </a:p>
          <a:p>
            <a:pPr lvl="1"/>
            <a:r>
              <a:rPr lang="en-US" sz="2200" i="1" dirty="0" smtClean="0"/>
              <a:t>command </a:t>
            </a:r>
            <a:r>
              <a:rPr lang="en-US" sz="2200" i="1" dirty="0"/>
              <a:t>mode </a:t>
            </a:r>
            <a:r>
              <a:rPr lang="en-US" sz="2200" dirty="0"/>
              <a:t>and </a:t>
            </a:r>
            <a:r>
              <a:rPr lang="en-US" sz="2200" i="1" dirty="0"/>
              <a:t>editing mode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Within </a:t>
            </a:r>
            <a:r>
              <a:rPr lang="en-US" sz="2200" dirty="0"/>
              <a:t>Command Mode, signals from the terminal are interpreted as editing commands. </a:t>
            </a:r>
            <a:endParaRPr lang="en-US" sz="2200" dirty="0" smtClean="0"/>
          </a:p>
          <a:p>
            <a:pPr lvl="1"/>
            <a:r>
              <a:rPr lang="en-US" sz="2200" dirty="0" smtClean="0"/>
              <a:t>Editing mode: letters </a:t>
            </a:r>
            <a:r>
              <a:rPr lang="en-US" sz="2200" dirty="0"/>
              <a:t>typed at the keyboard are inserted into the editing buffer. </a:t>
            </a:r>
            <a:r>
              <a:rPr lang="en-US" sz="2200" dirty="0" smtClean="0"/>
              <a:t> </a:t>
            </a:r>
          </a:p>
          <a:p>
            <a:r>
              <a:rPr lang="en-US" sz="2200" dirty="0" smtClean="0"/>
              <a:t>Pressing </a:t>
            </a:r>
            <a:r>
              <a:rPr lang="en-US" sz="2200" b="1" dirty="0"/>
              <a:t>Esc </a:t>
            </a:r>
            <a:r>
              <a:rPr lang="en-US" sz="2200" dirty="0"/>
              <a:t>on the keyboard activates command mode. </a:t>
            </a:r>
            <a:endParaRPr lang="en-US" sz="22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06224"/>
              </p:ext>
            </p:extLst>
          </p:nvPr>
        </p:nvGraphicFramePr>
        <p:xfrm>
          <a:off x="661863" y="3857456"/>
          <a:ext cx="7992121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5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Key(s)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Key(s) 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:w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Append text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:x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Save and exit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Replace text before cursor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:q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Replace text after cursor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I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Insert text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i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Insert text before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Paste copied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 smtClean="0"/>
                        <a:t>yy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Copy current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Append text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/[TEXT]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Search for the specified text</a:t>
                      </a:r>
                      <a:endParaRPr lang="nl-BE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8E6A-08C9-49B9-A7D5-27A98AD8C28F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Vi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nl-BE" sz="2000" dirty="0"/>
              <a:t>2 modes</a:t>
            </a:r>
          </a:p>
          <a:p>
            <a:pPr lvl="1">
              <a:lnSpc>
                <a:spcPct val="90000"/>
              </a:lnSpc>
            </a:pPr>
            <a:r>
              <a:rPr lang="en-US" altLang="nl-BE" sz="2000" dirty="0"/>
              <a:t>Input mode</a:t>
            </a:r>
          </a:p>
          <a:p>
            <a:pPr lvl="2">
              <a:lnSpc>
                <a:spcPct val="90000"/>
              </a:lnSpc>
            </a:pPr>
            <a:r>
              <a:rPr lang="en-US" altLang="nl-BE" sz="1600" dirty="0"/>
              <a:t>ESC to back to </a:t>
            </a:r>
            <a:r>
              <a:rPr lang="en-US" altLang="nl-BE" sz="1600" dirty="0" err="1"/>
              <a:t>cmd</a:t>
            </a:r>
            <a:r>
              <a:rPr lang="en-US" altLang="nl-BE" sz="1600" dirty="0"/>
              <a:t> mode</a:t>
            </a:r>
          </a:p>
          <a:p>
            <a:pPr lvl="1">
              <a:lnSpc>
                <a:spcPct val="90000"/>
              </a:lnSpc>
            </a:pPr>
            <a:r>
              <a:rPr lang="en-US" altLang="nl-BE" sz="2000" dirty="0"/>
              <a:t>Command mode</a:t>
            </a:r>
          </a:p>
          <a:p>
            <a:pPr lvl="2">
              <a:lnSpc>
                <a:spcPct val="90000"/>
              </a:lnSpc>
            </a:pPr>
            <a:r>
              <a:rPr lang="en-US" altLang="nl-BE" sz="1600" dirty="0"/>
              <a:t>Cursor movement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h (left), j (down), k (up), l (right)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^f (page down)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^b (page up)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^ (first char.)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$ (last char.)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G (bottom page)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:1 (</a:t>
            </a:r>
            <a:r>
              <a:rPr lang="en-US" altLang="nl-BE" sz="1400" dirty="0" err="1"/>
              <a:t>goto</a:t>
            </a:r>
            <a:r>
              <a:rPr lang="en-US" altLang="nl-BE" sz="1400" dirty="0"/>
              <a:t> first line)</a:t>
            </a:r>
          </a:p>
          <a:p>
            <a:pPr lvl="2">
              <a:lnSpc>
                <a:spcPct val="90000"/>
              </a:lnSpc>
            </a:pPr>
            <a:r>
              <a:rPr lang="en-US" altLang="nl-BE" sz="1600" dirty="0" err="1" smtClean="0"/>
              <a:t>Sw</a:t>
            </a:r>
            <a:r>
              <a:rPr lang="pl-PL" altLang="nl-BE" sz="1600" dirty="0" smtClean="0"/>
              <a:t>i</a:t>
            </a:r>
            <a:r>
              <a:rPr lang="en-US" altLang="nl-BE" sz="1600" dirty="0" err="1" smtClean="0"/>
              <a:t>tch</a:t>
            </a:r>
            <a:r>
              <a:rPr lang="en-US" altLang="nl-BE" sz="1600" dirty="0" smtClean="0"/>
              <a:t> </a:t>
            </a:r>
            <a:r>
              <a:rPr lang="en-US" altLang="nl-BE" sz="1600" dirty="0"/>
              <a:t>to input mode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a (append)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 err="1"/>
              <a:t>i</a:t>
            </a:r>
            <a:r>
              <a:rPr lang="en-US" altLang="nl-BE" sz="1400" dirty="0"/>
              <a:t> (insert)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o (insert line after</a:t>
            </a:r>
          </a:p>
          <a:p>
            <a:pPr lvl="3">
              <a:lnSpc>
                <a:spcPct val="90000"/>
              </a:lnSpc>
            </a:pPr>
            <a:r>
              <a:rPr lang="en-US" altLang="nl-BE" sz="1400" dirty="0"/>
              <a:t>O (insert line before)</a:t>
            </a:r>
          </a:p>
          <a:p>
            <a:pPr lvl="1">
              <a:lnSpc>
                <a:spcPct val="90000"/>
              </a:lnSpc>
            </a:pPr>
            <a:endParaRPr lang="en-US" altLang="nl-BE" sz="2000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lvl="2">
              <a:lnSpc>
                <a:spcPct val="90000"/>
              </a:lnSpc>
            </a:pPr>
            <a:r>
              <a:rPr lang="en-US" altLang="nl-BE" sz="1600"/>
              <a:t>Delete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dd (delete a line)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d10d (delete 10 lines)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d$ (delete till end of line)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dG (delete till end of file)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x (current char.)</a:t>
            </a:r>
          </a:p>
          <a:p>
            <a:pPr lvl="2">
              <a:lnSpc>
                <a:spcPct val="90000"/>
              </a:lnSpc>
            </a:pPr>
            <a:r>
              <a:rPr lang="en-US" altLang="nl-BE" sz="1600"/>
              <a:t>Paste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p (paste after)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P (paste before)</a:t>
            </a:r>
          </a:p>
          <a:p>
            <a:pPr lvl="2">
              <a:lnSpc>
                <a:spcPct val="90000"/>
              </a:lnSpc>
            </a:pPr>
            <a:r>
              <a:rPr lang="en-US" altLang="nl-BE" sz="1600"/>
              <a:t>Undo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u</a:t>
            </a:r>
          </a:p>
          <a:p>
            <a:pPr lvl="2">
              <a:lnSpc>
                <a:spcPct val="90000"/>
              </a:lnSpc>
            </a:pPr>
            <a:r>
              <a:rPr lang="en-US" altLang="nl-BE" sz="1600"/>
              <a:t>Search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/</a:t>
            </a:r>
          </a:p>
          <a:p>
            <a:pPr lvl="2">
              <a:lnSpc>
                <a:spcPct val="90000"/>
              </a:lnSpc>
            </a:pPr>
            <a:r>
              <a:rPr lang="en-US" altLang="nl-BE" sz="1600"/>
              <a:t>Save/Quit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:w (write)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:q (quit)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:wq (write and quit)</a:t>
            </a:r>
          </a:p>
          <a:p>
            <a:pPr lvl="3">
              <a:lnSpc>
                <a:spcPct val="90000"/>
              </a:lnSpc>
            </a:pPr>
            <a:r>
              <a:rPr lang="en-US" altLang="nl-BE" sz="1400"/>
              <a:t>:q! (give up changes)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0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Extremely </a:t>
            </a:r>
            <a:r>
              <a:rPr lang="en-US" dirty="0"/>
              <a:t>powerful text editor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Great </a:t>
            </a:r>
            <a:r>
              <a:rPr lang="en-US" dirty="0"/>
              <a:t>for power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Non </a:t>
            </a:r>
            <a:r>
              <a:rPr lang="en-US" dirty="0"/>
              <a:t>standard </a:t>
            </a:r>
            <a:r>
              <a:rPr lang="en-US" dirty="0" smtClean="0"/>
              <a:t>shortcuts</a:t>
            </a:r>
          </a:p>
          <a:p>
            <a:r>
              <a:rPr lang="en-US" dirty="0" smtClean="0"/>
              <a:t>Much </a:t>
            </a:r>
            <a:r>
              <a:rPr lang="en-US" dirty="0"/>
              <a:t>more than a text editor</a:t>
            </a:r>
            <a:br>
              <a:rPr lang="en-US" dirty="0"/>
            </a:br>
            <a:r>
              <a:rPr lang="en-US" dirty="0"/>
              <a:t>(games, e-mail, shell, browser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Some </a:t>
            </a:r>
            <a:r>
              <a:rPr lang="en-US" dirty="0"/>
              <a:t>power commands have to be learnt.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223963" y="0"/>
            <a:ext cx="7920037" cy="10795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932040" y="1700808"/>
            <a:ext cx="4078080" cy="450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1574D-8DFA-4EB5-BF30-236E4224952D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432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13699</TotalTime>
  <Words>6015</Words>
  <Application>Microsoft Office PowerPoint</Application>
  <PresentationFormat>On-screen Show (4:3)</PresentationFormat>
  <Paragraphs>1190</Paragraphs>
  <Slides>146</Slides>
  <Notes>30</Notes>
  <HiddenSlides>4</HiddenSlides>
  <MMClips>1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63" baseType="lpstr">
      <vt:lpstr>Arial</vt:lpstr>
      <vt:lpstr>Bitstream Vera Serif</vt:lpstr>
      <vt:lpstr>Calibri</vt:lpstr>
      <vt:lpstr>Courier</vt:lpstr>
      <vt:lpstr>Courier 10 Pitch</vt:lpstr>
      <vt:lpstr>Courier New</vt:lpstr>
      <vt:lpstr>DejaVu Sans</vt:lpstr>
      <vt:lpstr>HG Mincho Light J</vt:lpstr>
      <vt:lpstr>Liberation Sans</vt:lpstr>
      <vt:lpstr>Nimbus Sans L</vt:lpstr>
      <vt:lpstr>新細明體</vt:lpstr>
      <vt:lpstr>StarSymbol</vt:lpstr>
      <vt:lpstr>Symbol</vt:lpstr>
      <vt:lpstr>Tahoma</vt:lpstr>
      <vt:lpstr>Wingdings</vt:lpstr>
      <vt:lpstr>Corporate-KU Leuven-Liggend-Achtergrond Wit</vt:lpstr>
      <vt:lpstr>Werkblad</vt:lpstr>
      <vt:lpstr>Linux - introduction</vt:lpstr>
      <vt:lpstr>Overview</vt:lpstr>
      <vt:lpstr>Remark</vt:lpstr>
      <vt:lpstr>Introduction</vt:lpstr>
      <vt:lpstr>Purpose </vt:lpstr>
      <vt:lpstr>Information</vt:lpstr>
      <vt:lpstr>Websites?</vt:lpstr>
      <vt:lpstr>Try it?</vt:lpstr>
      <vt:lpstr>Knoppix can be a good solution</vt:lpstr>
      <vt:lpstr>Windows and Linux</vt:lpstr>
      <vt:lpstr>Some history</vt:lpstr>
      <vt:lpstr>Open Source Software</vt:lpstr>
      <vt:lpstr>Linux: some history</vt:lpstr>
      <vt:lpstr>Operating system?</vt:lpstr>
      <vt:lpstr>Which Linux Distribution is better?</vt:lpstr>
      <vt:lpstr>Linux Kernel </vt:lpstr>
      <vt:lpstr>PowerPoint Presentation</vt:lpstr>
      <vt:lpstr>Linux Kernel </vt:lpstr>
      <vt:lpstr>Linux Kernel </vt:lpstr>
      <vt:lpstr>Compatibility Statement </vt:lpstr>
      <vt:lpstr>User login </vt:lpstr>
      <vt:lpstr>Linux User Interface</vt:lpstr>
      <vt:lpstr>Linux User Interface</vt:lpstr>
      <vt:lpstr>Linux User Interface</vt:lpstr>
      <vt:lpstr>Linux User Interface</vt:lpstr>
      <vt:lpstr>Command Line</vt:lpstr>
      <vt:lpstr>Linux text based interface: The shell</vt:lpstr>
      <vt:lpstr>Using the root account</vt:lpstr>
      <vt:lpstr>Most popular shells</vt:lpstr>
      <vt:lpstr>Hands-on 1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Vmware in pc-klas</vt:lpstr>
      <vt:lpstr>Command line basics Getting Help</vt:lpstr>
      <vt:lpstr>Important rules on the command line</vt:lpstr>
      <vt:lpstr>Important rules on the command line</vt:lpstr>
      <vt:lpstr>Getting help: command built-in</vt:lpstr>
      <vt:lpstr>Getting help: man pages</vt:lpstr>
      <vt:lpstr>Getting help: info pages</vt:lpstr>
      <vt:lpstr>Getting help</vt:lpstr>
      <vt:lpstr>Useful commands</vt:lpstr>
      <vt:lpstr>Linux filesystem Navigating the filesystem</vt:lpstr>
      <vt:lpstr>Linux File System</vt:lpstr>
      <vt:lpstr>Linux File System</vt:lpstr>
      <vt:lpstr>Linux File System</vt:lpstr>
      <vt:lpstr>Linux File System</vt:lpstr>
      <vt:lpstr>Linux File System-home directory</vt:lpstr>
      <vt:lpstr>ls command</vt:lpstr>
      <vt:lpstr>ls command</vt:lpstr>
      <vt:lpstr>ls command</vt:lpstr>
      <vt:lpstr>Moving around</vt:lpstr>
      <vt:lpstr>ls command</vt:lpstr>
      <vt:lpstr>Moving around</vt:lpstr>
      <vt:lpstr>Special directories </vt:lpstr>
      <vt:lpstr>Linux File System - directories</vt:lpstr>
      <vt:lpstr>Linux File System - directories</vt:lpstr>
      <vt:lpstr>Linux File System - directories</vt:lpstr>
      <vt:lpstr>Linux File System - directories</vt:lpstr>
      <vt:lpstr>Linux File System - directories</vt:lpstr>
      <vt:lpstr>Linux File System - directories</vt:lpstr>
      <vt:lpstr>Linux File System-home directory</vt:lpstr>
      <vt:lpstr>Linux File System - directories</vt:lpstr>
      <vt:lpstr>Linux File System - directories</vt:lpstr>
      <vt:lpstr>File paths</vt:lpstr>
      <vt:lpstr>More on files</vt:lpstr>
      <vt:lpstr>More on files</vt:lpstr>
      <vt:lpstr>File names</vt:lpstr>
      <vt:lpstr>The Shell revisited: features</vt:lpstr>
      <vt:lpstr>Auto-Completion</vt:lpstr>
      <vt:lpstr>Command history: Arrow Up</vt:lpstr>
      <vt:lpstr>Globbing: use wildcard</vt:lpstr>
      <vt:lpstr>Pipes</vt:lpstr>
      <vt:lpstr>Standard output</vt:lpstr>
      <vt:lpstr>Standard output</vt:lpstr>
      <vt:lpstr>Standard input</vt:lpstr>
      <vt:lpstr>Hands-on 2</vt:lpstr>
      <vt:lpstr>File manipulation</vt:lpstr>
      <vt:lpstr>File Manipulation</vt:lpstr>
      <vt:lpstr>Directories</vt:lpstr>
      <vt:lpstr>Copy a file</vt:lpstr>
      <vt:lpstr>Move or rename files</vt:lpstr>
      <vt:lpstr>Remove files</vt:lpstr>
      <vt:lpstr>Create links</vt:lpstr>
      <vt:lpstr>Text editing</vt:lpstr>
      <vt:lpstr>Text editors</vt:lpstr>
      <vt:lpstr>Text editors</vt:lpstr>
      <vt:lpstr>vi</vt:lpstr>
      <vt:lpstr>vi</vt:lpstr>
      <vt:lpstr>Vi</vt:lpstr>
      <vt:lpstr>Emacs</vt:lpstr>
      <vt:lpstr>Emacs</vt:lpstr>
      <vt:lpstr>Nano</vt:lpstr>
      <vt:lpstr>Displaying file contents</vt:lpstr>
      <vt:lpstr>Displaying file contents</vt:lpstr>
      <vt:lpstr>The head and tail commands</vt:lpstr>
      <vt:lpstr>The grep command</vt:lpstr>
      <vt:lpstr>wget</vt:lpstr>
      <vt:lpstr>Hands-on 3</vt:lpstr>
      <vt:lpstr>Various commands</vt:lpstr>
      <vt:lpstr>time</vt:lpstr>
      <vt:lpstr>information about users</vt:lpstr>
      <vt:lpstr>More commands</vt:lpstr>
      <vt:lpstr>Measuring disk usage</vt:lpstr>
      <vt:lpstr>Measuring disk space</vt:lpstr>
      <vt:lpstr>Comparing files and directories</vt:lpstr>
      <vt:lpstr>Other commands</vt:lpstr>
      <vt:lpstr>archiving</vt:lpstr>
      <vt:lpstr>File Archiving: tar</vt:lpstr>
      <vt:lpstr>File Archiving: tar</vt:lpstr>
      <vt:lpstr>File Compression: gzip</vt:lpstr>
      <vt:lpstr>Users, groups, security</vt:lpstr>
      <vt:lpstr>PowerPoint Presentation</vt:lpstr>
      <vt:lpstr>File access rights</vt:lpstr>
      <vt:lpstr>File access rights</vt:lpstr>
      <vt:lpstr>PowerPoint Presentation</vt:lpstr>
      <vt:lpstr>PowerPoint Presentation</vt:lpstr>
      <vt:lpstr>Access rights examples</vt:lpstr>
      <vt:lpstr>PowerPoint Presentation</vt:lpstr>
      <vt:lpstr>chmod: changing permissions</vt:lpstr>
      <vt:lpstr>chmod: changing permissions</vt:lpstr>
      <vt:lpstr>chmod: changing permissions</vt:lpstr>
      <vt:lpstr>Access right constraints</vt:lpstr>
      <vt:lpstr>process control</vt:lpstr>
      <vt:lpstr>Process</vt:lpstr>
      <vt:lpstr>Process</vt:lpstr>
      <vt:lpstr>Process</vt:lpstr>
      <vt:lpstr>ps</vt:lpstr>
      <vt:lpstr>Process</vt:lpstr>
      <vt:lpstr>kill</vt:lpstr>
      <vt:lpstr>killall</vt:lpstr>
      <vt:lpstr>xkill</vt:lpstr>
      <vt:lpstr>&amp;</vt:lpstr>
      <vt:lpstr>top</vt:lpstr>
      <vt:lpstr>VSC training 2019/2020</vt:lpstr>
      <vt:lpstr>Handout</vt:lpstr>
      <vt:lpstr>List of basic commands</vt:lpstr>
      <vt:lpstr>Hands-on 4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312</cp:revision>
  <dcterms:created xsi:type="dcterms:W3CDTF">2012-07-10T07:57:57Z</dcterms:created>
  <dcterms:modified xsi:type="dcterms:W3CDTF">2019-10-17T11:42:46Z</dcterms:modified>
</cp:coreProperties>
</file>